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73" r:id="rId4"/>
    <p:sldId id="258" r:id="rId5"/>
    <p:sldId id="259" r:id="rId6"/>
    <p:sldId id="260" r:id="rId7"/>
    <p:sldId id="261" r:id="rId8"/>
    <p:sldId id="262" r:id="rId9"/>
    <p:sldId id="264" r:id="rId10"/>
    <p:sldId id="265" r:id="rId11"/>
    <p:sldId id="263" r:id="rId12"/>
    <p:sldId id="266" r:id="rId13"/>
    <p:sldId id="267" r:id="rId14"/>
    <p:sldId id="268" r:id="rId15"/>
    <p:sldId id="269" r:id="rId16"/>
    <p:sldId id="270" r:id="rId17"/>
    <p:sldId id="289" r:id="rId18"/>
    <p:sldId id="271" r:id="rId19"/>
    <p:sldId id="272" r:id="rId20"/>
    <p:sldId id="274" r:id="rId21"/>
    <p:sldId id="275" r:id="rId22"/>
    <p:sldId id="276" r:id="rId23"/>
    <p:sldId id="277" r:id="rId24"/>
    <p:sldId id="278" r:id="rId25"/>
    <p:sldId id="279" r:id="rId26"/>
    <p:sldId id="280" r:id="rId27"/>
    <p:sldId id="281" r:id="rId28"/>
    <p:sldId id="284" r:id="rId29"/>
    <p:sldId id="287" r:id="rId30"/>
    <p:sldId id="288" r:id="rId31"/>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05" autoAdjust="0"/>
    <p:restoredTop sz="94660"/>
  </p:normalViewPr>
  <p:slideViewPr>
    <p:cSldViewPr snapToGrid="0">
      <p:cViewPr varScale="1">
        <p:scale>
          <a:sx n="71" d="100"/>
          <a:sy n="71" d="100"/>
        </p:scale>
        <p:origin x="630" y="60"/>
      </p:cViewPr>
      <p:guideLst/>
    </p:cSldViewPr>
  </p:slideViewPr>
  <p:notesTextViewPr>
    <p:cViewPr>
      <p:scale>
        <a:sx n="1" d="1"/>
        <a:sy n="1" d="1"/>
      </p:scale>
      <p:origin x="0" y="0"/>
    </p:cViewPr>
  </p:notesTextViewPr>
  <p:notesViewPr>
    <p:cSldViewPr snapToGrid="0">
      <p:cViewPr>
        <p:scale>
          <a:sx n="80" d="100"/>
          <a:sy n="80" d="100"/>
        </p:scale>
        <p:origin x="2286" y="-31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074244FC-CE03-4277-947C-1EB19F29B0A2}" type="datetimeFigureOut">
              <a:rPr lang="fr-FR" smtClean="0"/>
              <a:t>02/06/2014</a:t>
            </a:fld>
            <a:endParaRPr lang="fr-FR"/>
          </a:p>
        </p:txBody>
      </p:sp>
      <p:sp>
        <p:nvSpPr>
          <p:cNvPr id="4" name="Espace réservé du pied de page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8872EAC0-5F81-4D7A-995D-5D44547F71B3}" type="slidenum">
              <a:rPr lang="fr-FR" smtClean="0"/>
              <a:t>‹N°›</a:t>
            </a:fld>
            <a:endParaRPr lang="fr-FR"/>
          </a:p>
        </p:txBody>
      </p:sp>
    </p:spTree>
    <p:extLst>
      <p:ext uri="{BB962C8B-B14F-4D97-AF65-F5344CB8AC3E}">
        <p14:creationId xmlns:p14="http://schemas.microsoft.com/office/powerpoint/2010/main" val="4270106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3D97F5C-FE52-4D47-8176-D6472DB3EB96}" type="datetimeFigureOut">
              <a:rPr lang="fr-FR" smtClean="0"/>
              <a:t>02/06/2014</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5C19F46-DC0A-42F7-8675-5C877744492A}" type="slidenum">
              <a:rPr lang="fr-FR" smtClean="0"/>
              <a:t>‹N°›</a:t>
            </a:fld>
            <a:endParaRPr lang="fr-FR"/>
          </a:p>
        </p:txBody>
      </p:sp>
    </p:spTree>
    <p:extLst>
      <p:ext uri="{BB962C8B-B14F-4D97-AF65-F5344CB8AC3E}">
        <p14:creationId xmlns:p14="http://schemas.microsoft.com/office/powerpoint/2010/main" val="2648338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a:t>
            </a:fld>
            <a:endParaRPr lang="fr-FR"/>
          </a:p>
        </p:txBody>
      </p:sp>
    </p:spTree>
    <p:extLst>
      <p:ext uri="{BB962C8B-B14F-4D97-AF65-F5344CB8AC3E}">
        <p14:creationId xmlns:p14="http://schemas.microsoft.com/office/powerpoint/2010/main" val="726120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10</a:t>
            </a:fld>
            <a:endParaRPr lang="fr-FR"/>
          </a:p>
        </p:txBody>
      </p:sp>
    </p:spTree>
    <p:extLst>
      <p:ext uri="{BB962C8B-B14F-4D97-AF65-F5344CB8AC3E}">
        <p14:creationId xmlns:p14="http://schemas.microsoft.com/office/powerpoint/2010/main" val="200042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Avantages : </a:t>
            </a:r>
            <a:endParaRPr lang="fr-CH" dirty="0" smtClean="0"/>
          </a:p>
          <a:p>
            <a:pPr marL="171450" indent="-171450">
              <a:buFont typeface="Arial" panose="020B0604020202020204" pitchFamily="34" charset="0"/>
              <a:buChar char="•"/>
            </a:pPr>
            <a:r>
              <a:rPr lang="fr-CH" dirty="0" smtClean="0"/>
              <a:t>crédit </a:t>
            </a:r>
            <a:r>
              <a:rPr lang="fr-CH" dirty="0"/>
              <a:t>souple</a:t>
            </a:r>
            <a:r>
              <a:rPr lang="fr-CH" dirty="0" smtClean="0"/>
              <a:t>,</a:t>
            </a:r>
          </a:p>
          <a:p>
            <a:pPr marL="171450" indent="-171450">
              <a:buFont typeface="Arial" panose="020B0604020202020204" pitchFamily="34" charset="0"/>
              <a:buChar char="•"/>
            </a:pPr>
            <a:r>
              <a:rPr lang="fr-CH" dirty="0" smtClean="0"/>
              <a:t>coût </a:t>
            </a:r>
            <a:r>
              <a:rPr lang="fr-CH" dirty="0"/>
              <a:t>relativement peu élevé </a:t>
            </a:r>
            <a:endParaRPr lang="fr-CH" dirty="0" smtClean="0"/>
          </a:p>
          <a:p>
            <a:endParaRPr lang="fr-CH" dirty="0"/>
          </a:p>
          <a:p>
            <a:r>
              <a:rPr lang="fr-CH" dirty="0"/>
              <a:t>Limites : </a:t>
            </a:r>
            <a:endParaRPr lang="fr-CH" dirty="0" smtClean="0"/>
          </a:p>
          <a:p>
            <a:pPr marL="171450" indent="-171450">
              <a:buFont typeface="Arial" panose="020B0604020202020204" pitchFamily="34" charset="0"/>
              <a:buChar char="•"/>
            </a:pPr>
            <a:r>
              <a:rPr lang="fr-CH" dirty="0" smtClean="0"/>
              <a:t>rarement </a:t>
            </a:r>
            <a:r>
              <a:rPr lang="fr-CH" dirty="0"/>
              <a:t>octroyé à une entreprise en création</a:t>
            </a:r>
            <a:r>
              <a:rPr lang="fr-CH" dirty="0" smtClean="0"/>
              <a:t>,</a:t>
            </a:r>
          </a:p>
          <a:p>
            <a:pPr marL="171450" indent="-171450">
              <a:buFont typeface="Arial" panose="020B0604020202020204" pitchFamily="34" charset="0"/>
              <a:buChar char="•"/>
            </a:pPr>
            <a:r>
              <a:rPr lang="fr-CH" dirty="0" smtClean="0"/>
              <a:t>peut </a:t>
            </a:r>
            <a:r>
              <a:rPr lang="fr-CH" dirty="0"/>
              <a:t>être supprimé rapidement suite à l’appréciation du banquier quant à la capacité de l’entreprise à honorer son découvert.</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11</a:t>
            </a:fld>
            <a:endParaRPr lang="fr-FR"/>
          </a:p>
        </p:txBody>
      </p:sp>
    </p:spTree>
    <p:extLst>
      <p:ext uri="{BB962C8B-B14F-4D97-AF65-F5344CB8AC3E}">
        <p14:creationId xmlns:p14="http://schemas.microsoft.com/office/powerpoint/2010/main" val="1934815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12</a:t>
            </a:fld>
            <a:endParaRPr lang="fr-FR"/>
          </a:p>
        </p:txBody>
      </p:sp>
    </p:spTree>
    <p:extLst>
      <p:ext uri="{BB962C8B-B14F-4D97-AF65-F5344CB8AC3E}">
        <p14:creationId xmlns:p14="http://schemas.microsoft.com/office/powerpoint/2010/main" val="1271767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Ces capitaux sont présentés, au niveau du bilan de l'entreprise, au passif. Du fait de leur place dans le bilan, en haut du tableau du passif, on parle de financements de haut de bilan</a:t>
            </a:r>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13</a:t>
            </a:fld>
            <a:endParaRPr lang="fr-FR"/>
          </a:p>
        </p:txBody>
      </p:sp>
    </p:spTree>
    <p:extLst>
      <p:ext uri="{BB962C8B-B14F-4D97-AF65-F5344CB8AC3E}">
        <p14:creationId xmlns:p14="http://schemas.microsoft.com/office/powerpoint/2010/main" val="2070636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part de capital initial est versée sur un compte bancaire ou chez un notaire au jour de la signature des statuts. Puis, lorsque la société est immatriculée - en principe sous deux à trois semaines - ces fonds sont débloqués et deviennent totalement disponibles pour servir à financer les investissements ou les besoins d'exploitation de la nouvelle structure.</a:t>
            </a:r>
          </a:p>
          <a:p>
            <a:endParaRPr lang="fr-CH" dirty="0">
              <a:latin typeface="Agency FB" panose="00010606040000040003" pitchFamily="2" charset="0"/>
            </a:endParaRPr>
          </a:p>
          <a:p>
            <a:endParaRPr lang="fr-FR" dirty="0" smtClean="0">
              <a:latin typeface="Agency FB" panose="00010606040000040003" pitchFamily="2" charset="0"/>
            </a:endParaRPr>
          </a:p>
          <a:p>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14</a:t>
            </a:fld>
            <a:endParaRPr lang="fr-FR"/>
          </a:p>
        </p:txBody>
      </p:sp>
    </p:spTree>
    <p:extLst>
      <p:ext uri="{BB962C8B-B14F-4D97-AF65-F5344CB8AC3E}">
        <p14:creationId xmlns:p14="http://schemas.microsoft.com/office/powerpoint/2010/main" val="3184183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smtClean="0"/>
          </a:p>
          <a:p>
            <a:r>
              <a:rPr lang="fr-CH" sz="1400" dirty="0" smtClean="0">
                <a:latin typeface="Agency FB" panose="00010606040000040003" pitchFamily="2" charset="0"/>
              </a:rPr>
              <a:t>Dilutif : signifie que la part de chaque actionnaire diminue du fait de l’augmentation de capital.</a:t>
            </a:r>
          </a:p>
          <a:p>
            <a:endParaRPr lang="fr-CH" sz="1400" dirty="0">
              <a:effectLst/>
              <a:latin typeface="Agency FB" panose="00010606040000040003" pitchFamily="2" charset="0"/>
            </a:endParaRPr>
          </a:p>
          <a:p>
            <a:r>
              <a:rPr lang="fr-CH" sz="1400" dirty="0">
                <a:latin typeface="Agency FB" panose="00010606040000040003" pitchFamily="2" charset="0"/>
              </a:rPr>
              <a:t>Le montant des actions doit être consigné chez le notaire, lequel délivrera un acte authentique d’augmentation du capital.</a:t>
            </a:r>
            <a:endParaRPr lang="fr-FR" sz="1400" dirty="0">
              <a:latin typeface="Agency FB" panose="00010606040000040003" pitchFamily="2" charset="0"/>
            </a:endParaRPr>
          </a:p>
          <a:p>
            <a:endParaRPr lang="fr-FR" dirty="0" smtClean="0">
              <a:effectLst/>
            </a:endParaRP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15</a:t>
            </a:fld>
            <a:endParaRPr lang="fr-FR"/>
          </a:p>
        </p:txBody>
      </p:sp>
    </p:spTree>
    <p:extLst>
      <p:ext uri="{BB962C8B-B14F-4D97-AF65-F5344CB8AC3E}">
        <p14:creationId xmlns:p14="http://schemas.microsoft.com/office/powerpoint/2010/main" val="1550877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73577" y="4748163"/>
            <a:ext cx="5388610" cy="4842811"/>
          </a:xfrm>
        </p:spPr>
        <p:txBody>
          <a:bodyPr/>
          <a:lstStyle/>
          <a:p>
            <a:r>
              <a:rPr lang="fr-FR" dirty="0" smtClean="0"/>
              <a:t>Le capital risque n'est pas une source de financement comme les autres :</a:t>
            </a:r>
            <a:br>
              <a:rPr lang="fr-FR" dirty="0" smtClean="0"/>
            </a:br>
            <a:r>
              <a:rPr lang="fr-FR" dirty="0" smtClean="0"/>
              <a:t>	- le profil des investisseurs et leurs outils d'analyse sont différents de ceux des banquiers,</a:t>
            </a:r>
            <a:br>
              <a:rPr lang="fr-FR" dirty="0" smtClean="0"/>
            </a:br>
            <a:r>
              <a:rPr lang="fr-FR" dirty="0" smtClean="0"/>
              <a:t> 	- la participation au capital entraîne la possession d'une partie du pouvoir par les droits de vote aux assemblées qu'ils détiennent,</a:t>
            </a:r>
            <a:br>
              <a:rPr lang="fr-FR" dirty="0" smtClean="0"/>
            </a:br>
            <a:r>
              <a:rPr lang="fr-FR" dirty="0" smtClean="0"/>
              <a:t>	- il apporte souvent des introductions, un carnet d'adresses, un suivi et une assistance de gestion qui sont précieux.</a:t>
            </a:r>
          </a:p>
          <a:p>
            <a:endParaRPr lang="fr-CH"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16</a:t>
            </a:fld>
            <a:endParaRPr lang="fr-FR"/>
          </a:p>
        </p:txBody>
      </p:sp>
    </p:spTree>
    <p:extLst>
      <p:ext uri="{BB962C8B-B14F-4D97-AF65-F5344CB8AC3E}">
        <p14:creationId xmlns:p14="http://schemas.microsoft.com/office/powerpoint/2010/main" val="1805974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17</a:t>
            </a:fld>
            <a:endParaRPr lang="fr-FR"/>
          </a:p>
        </p:txBody>
      </p:sp>
    </p:spTree>
    <p:extLst>
      <p:ext uri="{BB962C8B-B14F-4D97-AF65-F5344CB8AC3E}">
        <p14:creationId xmlns:p14="http://schemas.microsoft.com/office/powerpoint/2010/main" val="2763510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18</a:t>
            </a:fld>
            <a:endParaRPr lang="fr-FR"/>
          </a:p>
        </p:txBody>
      </p:sp>
    </p:spTree>
    <p:extLst>
      <p:ext uri="{BB962C8B-B14F-4D97-AF65-F5344CB8AC3E}">
        <p14:creationId xmlns:p14="http://schemas.microsoft.com/office/powerpoint/2010/main" val="878912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Deschenaux &amp; Associés consacre une importante partie de son activité à l’émission privée de titres.</a:t>
            </a:r>
          </a:p>
          <a:p>
            <a:r>
              <a:rPr lang="fr-CH" dirty="0" smtClean="0"/>
              <a:t>C’est pourquoi, nous étudierons de manière plus détaillé ce mode de financement.</a:t>
            </a:r>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19</a:t>
            </a:fld>
            <a:endParaRPr lang="fr-FR"/>
          </a:p>
        </p:txBody>
      </p:sp>
    </p:spTree>
    <p:extLst>
      <p:ext uri="{BB962C8B-B14F-4D97-AF65-F5344CB8AC3E}">
        <p14:creationId xmlns:p14="http://schemas.microsoft.com/office/powerpoint/2010/main" val="112660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a:t>
            </a:fld>
            <a:endParaRPr lang="fr-FR"/>
          </a:p>
        </p:txBody>
      </p:sp>
    </p:spTree>
    <p:extLst>
      <p:ext uri="{BB962C8B-B14F-4D97-AF65-F5344CB8AC3E}">
        <p14:creationId xmlns:p14="http://schemas.microsoft.com/office/powerpoint/2010/main" val="11843918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20</a:t>
            </a:fld>
            <a:endParaRPr lang="fr-FR"/>
          </a:p>
        </p:txBody>
      </p:sp>
    </p:spTree>
    <p:extLst>
      <p:ext uri="{BB962C8B-B14F-4D97-AF65-F5344CB8AC3E}">
        <p14:creationId xmlns:p14="http://schemas.microsoft.com/office/powerpoint/2010/main" val="704772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21</a:t>
            </a:fld>
            <a:endParaRPr lang="fr-FR"/>
          </a:p>
        </p:txBody>
      </p:sp>
    </p:spTree>
    <p:extLst>
      <p:ext uri="{BB962C8B-B14F-4D97-AF65-F5344CB8AC3E}">
        <p14:creationId xmlns:p14="http://schemas.microsoft.com/office/powerpoint/2010/main" val="3453370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22</a:t>
            </a:fld>
            <a:endParaRPr lang="fr-FR"/>
          </a:p>
        </p:txBody>
      </p:sp>
    </p:spTree>
    <p:extLst>
      <p:ext uri="{BB962C8B-B14F-4D97-AF65-F5344CB8AC3E}">
        <p14:creationId xmlns:p14="http://schemas.microsoft.com/office/powerpoint/2010/main" val="3449406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CH" dirty="0" smtClean="0">
                <a:latin typeface="Agency FB" panose="00010606040000040003" pitchFamily="2" charset="0"/>
              </a:rPr>
              <a:t>Le </a:t>
            </a:r>
            <a:r>
              <a:rPr lang="fr-CH" dirty="0" err="1" smtClean="0">
                <a:latin typeface="Agency FB" panose="00010606040000040003" pitchFamily="2" charset="0"/>
              </a:rPr>
              <a:t>Memorandum</a:t>
            </a:r>
            <a:r>
              <a:rPr lang="fr-CH" dirty="0" smtClean="0">
                <a:latin typeface="Agency FB" panose="00010606040000040003" pitchFamily="2" charset="0"/>
              </a:rPr>
              <a:t> contient toutes les informations utiles sur le société émettrice : des analyses mercatiques, un business plan, des données financières, etc.</a:t>
            </a:r>
          </a:p>
          <a:p>
            <a:pPr marL="0" lvl="2" algn="just"/>
            <a:r>
              <a:rPr lang="fr-CH" dirty="0">
                <a:latin typeface="Agency FB" panose="00010606040000040003" pitchFamily="2" charset="0"/>
              </a:rPr>
              <a:t>Ce document a pour but de permettre à l’émetteur d’obtenir le consentement valable et éclairé de l’investisseur. Cela signifie qu’il doit souscrire des actions en connaissance de cause, après avoir été dûment informé des risques encourus, et les avoir acceptés.</a:t>
            </a:r>
          </a:p>
          <a:p>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23</a:t>
            </a:fld>
            <a:endParaRPr lang="fr-FR"/>
          </a:p>
        </p:txBody>
      </p:sp>
    </p:spTree>
    <p:extLst>
      <p:ext uri="{BB962C8B-B14F-4D97-AF65-F5344CB8AC3E}">
        <p14:creationId xmlns:p14="http://schemas.microsoft.com/office/powerpoint/2010/main" val="292365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sz="1400" dirty="0" smtClean="0">
                <a:latin typeface="Agency FB" panose="00010606040000040003" pitchFamily="2" charset="0"/>
              </a:rPr>
              <a:t>Le but est de protéger l’Emetteur contre les abus d’usage de l’information contenue dans le document de divulgation.</a:t>
            </a:r>
          </a:p>
          <a:p>
            <a:endParaRPr lang="fr-CH" dirty="0"/>
          </a:p>
          <a:p>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24</a:t>
            </a:fld>
            <a:endParaRPr lang="fr-FR"/>
          </a:p>
        </p:txBody>
      </p:sp>
    </p:spTree>
    <p:extLst>
      <p:ext uri="{BB962C8B-B14F-4D97-AF65-F5344CB8AC3E}">
        <p14:creationId xmlns:p14="http://schemas.microsoft.com/office/powerpoint/2010/main" val="22101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smtClean="0"/>
          </a:p>
          <a:p>
            <a:r>
              <a:rPr lang="fr-CH" dirty="0" smtClean="0"/>
              <a:t>Pendant le temps de prise de connaissance de la divulgation, il n’est pas permis à l’entrepreneur ou au courtier de rester près du prospect ou d’exercer une quelconque pression sur lui.</a:t>
            </a:r>
            <a:endParaRPr lang="fr-CH" dirty="0"/>
          </a:p>
          <a:p>
            <a:endParaRPr lang="fr-CH" dirty="0" smtClean="0"/>
          </a:p>
          <a:p>
            <a:r>
              <a:rPr lang="fr-CH" dirty="0" smtClean="0"/>
              <a:t>En pratique, il est possible d’organiser des séances de Diligence (Due Diligence Meetings), soit en séance privée dans les locaux de l’entreprise, soit en séance ouverte après un road-show.</a:t>
            </a:r>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25</a:t>
            </a:fld>
            <a:endParaRPr lang="fr-FR"/>
          </a:p>
        </p:txBody>
      </p:sp>
    </p:spTree>
    <p:extLst>
      <p:ext uri="{BB962C8B-B14F-4D97-AF65-F5344CB8AC3E}">
        <p14:creationId xmlns:p14="http://schemas.microsoft.com/office/powerpoint/2010/main" val="34036449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26</a:t>
            </a:fld>
            <a:endParaRPr lang="fr-FR"/>
          </a:p>
        </p:txBody>
      </p:sp>
    </p:spTree>
    <p:extLst>
      <p:ext uri="{BB962C8B-B14F-4D97-AF65-F5344CB8AC3E}">
        <p14:creationId xmlns:p14="http://schemas.microsoft.com/office/powerpoint/2010/main" val="41039591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CH" dirty="0">
                <a:latin typeface="Agency FB" panose="00010606040000040003" pitchFamily="2" charset="0"/>
              </a:rPr>
              <a:t>Le prospect doit effectuer son paiement </a:t>
            </a:r>
            <a:r>
              <a:rPr lang="fr-CH" b="1" dirty="0">
                <a:latin typeface="Agency FB" panose="00010606040000040003" pitchFamily="2" charset="0"/>
              </a:rPr>
              <a:t>dans les cinq jours ouvrables </a:t>
            </a:r>
            <a:r>
              <a:rPr lang="fr-CH" dirty="0">
                <a:latin typeface="Agency FB" panose="00010606040000040003" pitchFamily="2" charset="0"/>
              </a:rPr>
              <a:t>suivant la souscription sur le compte de consignation de l’émission. À défaut, l’émetteur peut considérer comme nulle la souscription</a:t>
            </a:r>
          </a:p>
          <a:p>
            <a:pPr algn="just"/>
            <a:r>
              <a:rPr lang="fr-CH" dirty="0">
                <a:latin typeface="Agency FB" panose="00010606040000040003" pitchFamily="2" charset="0"/>
              </a:rPr>
              <a:t>Suivant les termes du </a:t>
            </a:r>
            <a:r>
              <a:rPr lang="fr-CH" dirty="0" err="1">
                <a:latin typeface="Agency FB" panose="00010606040000040003" pitchFamily="2" charset="0"/>
              </a:rPr>
              <a:t>memorandum</a:t>
            </a:r>
            <a:r>
              <a:rPr lang="fr-CH" dirty="0">
                <a:latin typeface="Agency FB" panose="00010606040000040003" pitchFamily="2" charset="0"/>
              </a:rPr>
              <a:t>, l’annulation de la souscription entraîne l’annulation de la créance de l’émetteur envers le prospect qui en </a:t>
            </a:r>
            <a:r>
              <a:rPr lang="fr-CH" dirty="0" smtClean="0">
                <a:latin typeface="Agency FB" panose="00010606040000040003" pitchFamily="2" charset="0"/>
              </a:rPr>
              <a:t>émane</a:t>
            </a:r>
          </a:p>
          <a:p>
            <a:pPr algn="just"/>
            <a:endParaRPr lang="fr-CH" dirty="0">
              <a:latin typeface="Agency FB" panose="00010606040000040003" pitchFamily="2" charset="0"/>
            </a:endParaRPr>
          </a:p>
          <a:p>
            <a:pPr algn="just"/>
            <a:endParaRPr lang="fr-CH" dirty="0">
              <a:latin typeface="Agency FB" panose="00010606040000040003" pitchFamily="2" charset="0"/>
            </a:endParaRPr>
          </a:p>
          <a:p>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27</a:t>
            </a:fld>
            <a:endParaRPr lang="fr-FR"/>
          </a:p>
        </p:txBody>
      </p:sp>
    </p:spTree>
    <p:extLst>
      <p:ext uri="{BB962C8B-B14F-4D97-AF65-F5344CB8AC3E}">
        <p14:creationId xmlns:p14="http://schemas.microsoft.com/office/powerpoint/2010/main" val="32685370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latin typeface="Agency FB" panose="00010606040000040003" pitchFamily="2" charset="0"/>
              </a:rPr>
              <a:t>L’émetteur a légalement </a:t>
            </a:r>
            <a:r>
              <a:rPr lang="fr-CH" b="1" dirty="0">
                <a:latin typeface="Agency FB" panose="00010606040000040003" pitchFamily="2" charset="0"/>
              </a:rPr>
              <a:t>jusqu’à la date de clôture du compte de consignation</a:t>
            </a:r>
            <a:r>
              <a:rPr lang="fr-CH" dirty="0">
                <a:latin typeface="Agency FB" panose="00010606040000040003" pitchFamily="2" charset="0"/>
              </a:rPr>
              <a:t> stipulée dans la divulgation, plus </a:t>
            </a:r>
            <a:r>
              <a:rPr lang="fr-CH" b="1" dirty="0">
                <a:latin typeface="Agency FB" panose="00010606040000040003" pitchFamily="2" charset="0"/>
              </a:rPr>
              <a:t>entre dix jours et un mois </a:t>
            </a:r>
            <a:r>
              <a:rPr lang="fr-CH" dirty="0">
                <a:latin typeface="Agency FB" panose="00010606040000040003" pitchFamily="2" charset="0"/>
              </a:rPr>
              <a:t>pour expédier le certificat d’actions à l’investisseur, suivant le type, la classe et le genre d’émission ainsi que le type de clôture du compte de </a:t>
            </a:r>
            <a:r>
              <a:rPr lang="fr-CH" dirty="0" smtClean="0">
                <a:latin typeface="Agency FB" panose="00010606040000040003" pitchFamily="2" charset="0"/>
              </a:rPr>
              <a:t>consignation</a:t>
            </a:r>
          </a:p>
          <a:p>
            <a:endParaRPr lang="fr-CH" dirty="0">
              <a:latin typeface="Agency FB" panose="00010606040000040003" pitchFamily="2" charset="0"/>
            </a:endParaRPr>
          </a:p>
          <a:p>
            <a:r>
              <a:rPr lang="fr-CH" dirty="0">
                <a:latin typeface="Agency FB" panose="00010606040000040003" pitchFamily="2" charset="0"/>
              </a:rPr>
              <a:t>Dès qu’il a reçu le certificat d’actions, l’investisseur devient actionnaire. Il «entre» dans </a:t>
            </a:r>
            <a:r>
              <a:rPr lang="fr-CH" dirty="0" smtClean="0">
                <a:latin typeface="Agency FB" panose="00010606040000040003" pitchFamily="2" charset="0"/>
              </a:rPr>
              <a:t>l’investissement</a:t>
            </a:r>
          </a:p>
          <a:p>
            <a:endParaRPr lang="fr-CH" dirty="0">
              <a:latin typeface="Agency FB" panose="00010606040000040003" pitchFamily="2" charset="0"/>
            </a:endParaRPr>
          </a:p>
          <a:p>
            <a:endParaRPr lang="fr-FR" dirty="0">
              <a:latin typeface="Agency FB" panose="00010606040000040003" pitchFamily="2" charset="0"/>
            </a:endParaRPr>
          </a:p>
          <a:p>
            <a:r>
              <a:rPr lang="fr-CH" dirty="0">
                <a:latin typeface="Agency FB" panose="00010606040000040003" pitchFamily="2" charset="0"/>
              </a:rPr>
              <a:t>Lorsque l’investisseur est devenu actionnaire, il </a:t>
            </a:r>
            <a:r>
              <a:rPr lang="fr-CH" dirty="0" smtClean="0">
                <a:latin typeface="Agency FB" panose="00010606040000040003" pitchFamily="2" charset="0"/>
              </a:rPr>
              <a:t>bénéficie :</a:t>
            </a:r>
          </a:p>
          <a:p>
            <a:r>
              <a:rPr lang="fr-CH" dirty="0" smtClean="0">
                <a:latin typeface="Agency FB" panose="00010606040000040003" pitchFamily="2" charset="0"/>
              </a:rPr>
              <a:t>* Du droit </a:t>
            </a:r>
            <a:r>
              <a:rPr lang="fr-CH" dirty="0">
                <a:latin typeface="Agency FB" panose="00010606040000040003" pitchFamily="2" charset="0"/>
              </a:rPr>
              <a:t>à une </a:t>
            </a:r>
            <a:r>
              <a:rPr lang="fr-CH" b="1" dirty="0">
                <a:latin typeface="Agency FB" panose="00010606040000040003" pitchFamily="2" charset="0"/>
              </a:rPr>
              <a:t>information périodique </a:t>
            </a:r>
            <a:r>
              <a:rPr lang="fr-CH" dirty="0">
                <a:latin typeface="Agency FB" panose="00010606040000040003" pitchFamily="2" charset="0"/>
              </a:rPr>
              <a:t>sous forme de rapport d’activité et d’états financiers </a:t>
            </a:r>
            <a:r>
              <a:rPr lang="fr-CH" dirty="0" smtClean="0">
                <a:latin typeface="Agency FB" panose="00010606040000040003" pitchFamily="2" charset="0"/>
              </a:rPr>
              <a:t>audités</a:t>
            </a:r>
          </a:p>
          <a:p>
            <a:r>
              <a:rPr lang="fr-CH" dirty="0" smtClean="0">
                <a:latin typeface="Agency FB" panose="00010606040000040003" pitchFamily="2" charset="0"/>
              </a:rPr>
              <a:t>* Du droit </a:t>
            </a:r>
            <a:r>
              <a:rPr lang="fr-CH" dirty="0">
                <a:latin typeface="Agency FB" panose="00010606040000040003" pitchFamily="2" charset="0"/>
              </a:rPr>
              <a:t>à une </a:t>
            </a:r>
            <a:r>
              <a:rPr lang="fr-CH" b="1" dirty="0">
                <a:latin typeface="Agency FB" panose="00010606040000040003" pitchFamily="2" charset="0"/>
              </a:rPr>
              <a:t>assemblée générale </a:t>
            </a:r>
            <a:r>
              <a:rPr lang="fr-CH" dirty="0">
                <a:latin typeface="Agency FB" panose="00010606040000040003" pitchFamily="2" charset="0"/>
              </a:rPr>
              <a:t>annuelle pendant laquelle chaque actionnaire peut réclamer un temps de parole par lettre recommandée au conseil d’administration, selon la procédure prévue par les statuts</a:t>
            </a:r>
          </a:p>
          <a:p>
            <a:r>
              <a:rPr lang="fr-CH" dirty="0" smtClean="0">
                <a:latin typeface="Agency FB" panose="00010606040000040003" pitchFamily="2" charset="0"/>
              </a:rPr>
              <a:t>* À </a:t>
            </a:r>
            <a:r>
              <a:rPr lang="fr-CH" dirty="0">
                <a:latin typeface="Agency FB" panose="00010606040000040003" pitchFamily="2" charset="0"/>
              </a:rPr>
              <a:t>titre exceptionnel et en cas d’urgence, </a:t>
            </a:r>
            <a:r>
              <a:rPr lang="fr-CH" b="1" dirty="0" smtClean="0">
                <a:latin typeface="Agency FB" panose="00010606040000040003" pitchFamily="2" charset="0"/>
              </a:rPr>
              <a:t>d’un droit </a:t>
            </a:r>
            <a:r>
              <a:rPr lang="fr-CH" b="1" dirty="0">
                <a:latin typeface="Agency FB" panose="00010606040000040003" pitchFamily="2" charset="0"/>
              </a:rPr>
              <a:t>d’enquête </a:t>
            </a:r>
            <a:r>
              <a:rPr lang="fr-CH" dirty="0">
                <a:latin typeface="Agency FB" panose="00010606040000040003" pitchFamily="2" charset="0"/>
              </a:rPr>
              <a:t>sur l’intégrité des actes des membres du conseil d’administration et de la direction</a:t>
            </a:r>
          </a:p>
          <a:p>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28</a:t>
            </a:fld>
            <a:endParaRPr lang="fr-FR"/>
          </a:p>
        </p:txBody>
      </p:sp>
    </p:spTree>
    <p:extLst>
      <p:ext uri="{BB962C8B-B14F-4D97-AF65-F5344CB8AC3E}">
        <p14:creationId xmlns:p14="http://schemas.microsoft.com/office/powerpoint/2010/main" val="19574597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29</a:t>
            </a:fld>
            <a:endParaRPr lang="fr-FR"/>
          </a:p>
        </p:txBody>
      </p:sp>
    </p:spTree>
    <p:extLst>
      <p:ext uri="{BB962C8B-B14F-4D97-AF65-F5344CB8AC3E}">
        <p14:creationId xmlns:p14="http://schemas.microsoft.com/office/powerpoint/2010/main" val="3289675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3</a:t>
            </a:fld>
            <a:endParaRPr lang="fr-FR"/>
          </a:p>
        </p:txBody>
      </p:sp>
    </p:spTree>
    <p:extLst>
      <p:ext uri="{BB962C8B-B14F-4D97-AF65-F5344CB8AC3E}">
        <p14:creationId xmlns:p14="http://schemas.microsoft.com/office/powerpoint/2010/main" val="4071016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30</a:t>
            </a:fld>
            <a:endParaRPr lang="fr-FR"/>
          </a:p>
        </p:txBody>
      </p:sp>
    </p:spTree>
    <p:extLst>
      <p:ext uri="{BB962C8B-B14F-4D97-AF65-F5344CB8AC3E}">
        <p14:creationId xmlns:p14="http://schemas.microsoft.com/office/powerpoint/2010/main" val="839611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4</a:t>
            </a:fld>
            <a:endParaRPr lang="fr-FR"/>
          </a:p>
        </p:txBody>
      </p:sp>
    </p:spTree>
    <p:extLst>
      <p:ext uri="{BB962C8B-B14F-4D97-AF65-F5344CB8AC3E}">
        <p14:creationId xmlns:p14="http://schemas.microsoft.com/office/powerpoint/2010/main" val="298756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5</a:t>
            </a:fld>
            <a:endParaRPr lang="fr-FR"/>
          </a:p>
        </p:txBody>
      </p:sp>
    </p:spTree>
    <p:extLst>
      <p:ext uri="{BB962C8B-B14F-4D97-AF65-F5344CB8AC3E}">
        <p14:creationId xmlns:p14="http://schemas.microsoft.com/office/powerpoint/2010/main" val="2037563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6</a:t>
            </a:fld>
            <a:endParaRPr lang="fr-FR"/>
          </a:p>
        </p:txBody>
      </p:sp>
    </p:spTree>
    <p:extLst>
      <p:ext uri="{BB962C8B-B14F-4D97-AF65-F5344CB8AC3E}">
        <p14:creationId xmlns:p14="http://schemas.microsoft.com/office/powerpoint/2010/main" val="3475740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L’emprunt est généralement accompagné de la prise de garanties qui limite les risques du prêteur en cas de difficultés de remboursement.</a:t>
            </a:r>
          </a:p>
          <a:p>
            <a:r>
              <a:rPr lang="fr-CH" dirty="0" smtClean="0"/>
              <a:t>Il figure au passif du bilan de la société.</a:t>
            </a:r>
          </a:p>
          <a:p>
            <a:endParaRPr lang="fr-CH" dirty="0"/>
          </a:p>
          <a:p>
            <a:r>
              <a:rPr lang="fr-CH" dirty="0" smtClean="0"/>
              <a:t>Les prêts à moyens terme portent généralement sur une durée comprise entre 2 et 7 ans. Le prêt à long terme est quant à lui un crédit dont la durée est comprise entre 7 et 15 ans (il concerne surtout l’immobilier de l’entreprise). Selon la durée du crédit, les modalités du prêts seront différentes.</a:t>
            </a:r>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7</a:t>
            </a:fld>
            <a:endParaRPr lang="fr-FR"/>
          </a:p>
        </p:txBody>
      </p:sp>
    </p:spTree>
    <p:extLst>
      <p:ext uri="{BB962C8B-B14F-4D97-AF65-F5344CB8AC3E}">
        <p14:creationId xmlns:p14="http://schemas.microsoft.com/office/powerpoint/2010/main" val="4137845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Dans le cadre d’une création d’entreprise : les partenaires ne connaissent pas la nouvelle structure.  Ils n’acceptent donc pas toujours de lui accorder un délai de paiement. Au contraire, ils exigent parfois un paiement comptant, tant qu’ils n’ont pas testé la fiabilité des nouveaux dirigeants.</a:t>
            </a:r>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8</a:t>
            </a:fld>
            <a:endParaRPr lang="fr-FR"/>
          </a:p>
        </p:txBody>
      </p:sp>
    </p:spTree>
    <p:extLst>
      <p:ext uri="{BB962C8B-B14F-4D97-AF65-F5344CB8AC3E}">
        <p14:creationId xmlns:p14="http://schemas.microsoft.com/office/powerpoint/2010/main" val="271908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 cours de vie, la valeur d'une obligation évolue à la hausse ou à la baisse. Le capital étant intégralement remboursé à l'échéance, la vente avant l'échéance peut donc entraîner des plus-values ou des moins-values</a:t>
            </a:r>
          </a:p>
          <a:p>
            <a:endParaRPr lang="fr-CH" dirty="0"/>
          </a:p>
          <a:p>
            <a:r>
              <a:rPr lang="fr-CH" dirty="0" smtClean="0"/>
              <a:t>Avantages d’un emprunt obligataire pour l’entreprise :</a:t>
            </a:r>
          </a:p>
          <a:p>
            <a:r>
              <a:rPr lang="fr-FR" dirty="0" smtClean="0"/>
              <a:t>- Disposer </a:t>
            </a:r>
            <a:r>
              <a:rPr lang="fr-FR" dirty="0"/>
              <a:t>des fonds sur une longue période pour investir ;</a:t>
            </a:r>
          </a:p>
          <a:p>
            <a:r>
              <a:rPr lang="fr-FR" dirty="0" smtClean="0"/>
              <a:t>- Effectuer </a:t>
            </a:r>
            <a:r>
              <a:rPr lang="fr-FR" dirty="0"/>
              <a:t>des remboursements échelonnés ;</a:t>
            </a:r>
          </a:p>
          <a:p>
            <a:r>
              <a:rPr lang="fr-FR" dirty="0" smtClean="0"/>
              <a:t>- Possibilité </a:t>
            </a:r>
            <a:r>
              <a:rPr lang="fr-FR" dirty="0"/>
              <a:t>de déduire fiscalement les intérêts payés ;</a:t>
            </a:r>
          </a:p>
          <a:p>
            <a:r>
              <a:rPr lang="fr-FR" dirty="0" smtClean="0"/>
              <a:t>- Bénéficier </a:t>
            </a:r>
            <a:r>
              <a:rPr lang="fr-FR" dirty="0"/>
              <a:t>de </a:t>
            </a:r>
            <a:r>
              <a:rPr lang="fr-FR" dirty="0" err="1"/>
              <a:t>côuts</a:t>
            </a:r>
            <a:r>
              <a:rPr lang="fr-FR" dirty="0"/>
              <a:t> de sortie inférieurs à ceux des banques ;</a:t>
            </a:r>
          </a:p>
          <a:p>
            <a:r>
              <a:rPr lang="fr-FR" dirty="0" smtClean="0"/>
              <a:t>- Accroître </a:t>
            </a:r>
            <a:r>
              <a:rPr lang="fr-FR" dirty="0"/>
              <a:t>la notoriété de la société, ainsi que sa crédibilité</a:t>
            </a:r>
          </a:p>
          <a:p>
            <a:endParaRPr lang="fr-FR" dirty="0"/>
          </a:p>
        </p:txBody>
      </p:sp>
      <p:sp>
        <p:nvSpPr>
          <p:cNvPr id="4" name="Espace réservé du numéro de diapositive 3"/>
          <p:cNvSpPr>
            <a:spLocks noGrp="1"/>
          </p:cNvSpPr>
          <p:nvPr>
            <p:ph type="sldNum" sz="quarter" idx="10"/>
          </p:nvPr>
        </p:nvSpPr>
        <p:spPr/>
        <p:txBody>
          <a:bodyPr/>
          <a:lstStyle/>
          <a:p>
            <a:fld id="{45C19F46-DC0A-42F7-8675-5C877744492A}" type="slidenum">
              <a:rPr lang="fr-FR" smtClean="0"/>
              <a:t>9</a:t>
            </a:fld>
            <a:endParaRPr lang="fr-FR"/>
          </a:p>
        </p:txBody>
      </p:sp>
    </p:spTree>
    <p:extLst>
      <p:ext uri="{BB962C8B-B14F-4D97-AF65-F5344CB8AC3E}">
        <p14:creationId xmlns:p14="http://schemas.microsoft.com/office/powerpoint/2010/main" val="1743986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CFA196F-BA8C-4606-85C1-2C3C2FE35DB0}" type="datetimeFigureOut">
              <a:rPr lang="fr-FR" smtClean="0"/>
              <a:t>02/06/2014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1159072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FA196F-BA8C-4606-85C1-2C3C2FE35DB0}" type="datetimeFigureOut">
              <a:rPr lang="fr-FR" smtClean="0"/>
              <a:t>02/06/2014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256595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FA196F-BA8C-4606-85C1-2C3C2FE35DB0}" type="datetimeFigureOut">
              <a:rPr lang="fr-FR" smtClean="0"/>
              <a:t>02/06/2014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367313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FA196F-BA8C-4606-85C1-2C3C2FE35DB0}" type="datetimeFigureOut">
              <a:rPr lang="fr-FR" smtClean="0"/>
              <a:t>02/06/2014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332619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CFA196F-BA8C-4606-85C1-2C3C2FE35DB0}" type="datetimeFigureOut">
              <a:rPr lang="fr-FR" smtClean="0"/>
              <a:t>02/06/2014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100516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CFA196F-BA8C-4606-85C1-2C3C2FE35DB0}" type="datetimeFigureOut">
              <a:rPr lang="fr-FR" smtClean="0"/>
              <a:t>02/06/2014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252298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CFA196F-BA8C-4606-85C1-2C3C2FE35DB0}" type="datetimeFigureOut">
              <a:rPr lang="fr-FR" smtClean="0"/>
              <a:t>02/06/2014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640611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CFA196F-BA8C-4606-85C1-2C3C2FE35DB0}" type="datetimeFigureOut">
              <a:rPr lang="fr-FR" smtClean="0"/>
              <a:t>02/06/2014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236708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FA196F-BA8C-4606-85C1-2C3C2FE35DB0}" type="datetimeFigureOut">
              <a:rPr lang="fr-FR" smtClean="0"/>
              <a:t>02/06/2014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2100661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CFA196F-BA8C-4606-85C1-2C3C2FE35DB0}" type="datetimeFigureOut">
              <a:rPr lang="fr-FR" smtClean="0"/>
              <a:t>02/06/2014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1230972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CFA196F-BA8C-4606-85C1-2C3C2FE35DB0}" type="datetimeFigureOut">
              <a:rPr lang="fr-FR" smtClean="0"/>
              <a:t>02/06/2014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305727-D6E7-44CF-B62C-1DA031545265}" type="slidenum">
              <a:rPr lang="fr-FR" smtClean="0"/>
              <a:t>‹N°›</a:t>
            </a:fld>
            <a:endParaRPr lang="fr-FR"/>
          </a:p>
        </p:txBody>
      </p:sp>
    </p:spTree>
    <p:extLst>
      <p:ext uri="{BB962C8B-B14F-4D97-AF65-F5344CB8AC3E}">
        <p14:creationId xmlns:p14="http://schemas.microsoft.com/office/powerpoint/2010/main" val="247109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A196F-BA8C-4606-85C1-2C3C2FE35DB0}" type="datetimeFigureOut">
              <a:rPr lang="fr-FR" smtClean="0"/>
              <a:t>02/06/2014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05727-D6E7-44CF-B62C-1DA031545265}" type="slidenum">
              <a:rPr lang="fr-FR" smtClean="0"/>
              <a:t>‹N°›</a:t>
            </a:fld>
            <a:endParaRPr lang="fr-FR"/>
          </a:p>
        </p:txBody>
      </p:sp>
    </p:spTree>
    <p:extLst>
      <p:ext uri="{BB962C8B-B14F-4D97-AF65-F5344CB8AC3E}">
        <p14:creationId xmlns:p14="http://schemas.microsoft.com/office/powerpoint/2010/main" val="2936395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58262" y="3207657"/>
            <a:ext cx="9144000" cy="1448808"/>
          </a:xfrm>
        </p:spPr>
        <p:txBody>
          <a:bodyPr>
            <a:normAutofit/>
          </a:bodyPr>
          <a:lstStyle/>
          <a:p>
            <a:r>
              <a:rPr lang="fr-CH" sz="8800" dirty="0" smtClean="0">
                <a:solidFill>
                  <a:schemeClr val="accent4">
                    <a:lumMod val="60000"/>
                    <a:lumOff val="40000"/>
                  </a:schemeClr>
                </a:solidFill>
                <a:latin typeface="Agency FB" panose="00010606040000040003" pitchFamily="2" charset="0"/>
              </a:rPr>
              <a:t>LE FINANCEMENT PRIVE</a:t>
            </a:r>
            <a:endParaRPr lang="fr-FR" sz="8800" dirty="0">
              <a:solidFill>
                <a:schemeClr val="accent4">
                  <a:lumMod val="60000"/>
                  <a:lumOff val="40000"/>
                </a:schemeClr>
              </a:solidFill>
              <a:latin typeface="Agency FB" panose="00010606040000040003" pitchFamily="2" charset="0"/>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591" y="369762"/>
            <a:ext cx="1362075" cy="1362075"/>
          </a:xfrm>
          <a:prstGeom prst="rect">
            <a:avLst/>
          </a:prstGeom>
        </p:spPr>
      </p:pic>
      <p:sp>
        <p:nvSpPr>
          <p:cNvPr id="4" name="Rectangle 3"/>
          <p:cNvSpPr/>
          <p:nvPr/>
        </p:nvSpPr>
        <p:spPr>
          <a:xfrm>
            <a:off x="2151747" y="653090"/>
            <a:ext cx="8157029" cy="1384995"/>
          </a:xfrm>
          <a:prstGeom prst="rect">
            <a:avLst/>
          </a:prstGeom>
        </p:spPr>
        <p:txBody>
          <a:bodyPr wrap="square">
            <a:spAutoFit/>
          </a:bodyPr>
          <a:lstStyle/>
          <a:p>
            <a:pPr algn="ctr">
              <a:spcBef>
                <a:spcPts val="1200"/>
              </a:spcBef>
              <a:spcAft>
                <a:spcPts val="0"/>
              </a:spcAft>
              <a:tabLst>
                <a:tab pos="2986405" algn="ctr"/>
                <a:tab pos="5972810" algn="r"/>
              </a:tabLst>
            </a:pPr>
            <a:r>
              <a:rPr lang="fr-CH" sz="4800" dirty="0" smtClean="0">
                <a:solidFill>
                  <a:schemeClr val="bg2">
                    <a:lumMod val="90000"/>
                  </a:schemeClr>
                </a:solidFill>
                <a:latin typeface="Agency FB" panose="00010606040000040003" pitchFamily="2" charset="0"/>
                <a:ea typeface="Times New Roman" panose="02020603050405020304" pitchFamily="18" charset="0"/>
                <a:cs typeface="Times New Roman" panose="02020603050405020304" pitchFamily="18" charset="0"/>
              </a:rPr>
              <a:t>Deschenaux </a:t>
            </a:r>
            <a:r>
              <a:rPr lang="fr-CH" sz="4800" dirty="0">
                <a:solidFill>
                  <a:schemeClr val="bg2">
                    <a:lumMod val="90000"/>
                  </a:schemeClr>
                </a:solidFill>
                <a:latin typeface="Agency FB" panose="00010606040000040003" pitchFamily="2" charset="0"/>
                <a:ea typeface="Times New Roman" panose="02020603050405020304" pitchFamily="18" charset="0"/>
                <a:cs typeface="Times New Roman" panose="02020603050405020304" pitchFamily="18" charset="0"/>
              </a:rPr>
              <a:t>&amp; Associés</a:t>
            </a:r>
            <a:endParaRPr lang="fr-FR" dirty="0">
              <a:solidFill>
                <a:schemeClr val="bg2">
                  <a:lumMod val="90000"/>
                </a:schemeClr>
              </a:solidFill>
              <a:latin typeface="Garamond" panose="02020404030301010803" pitchFamily="18" charset="0"/>
              <a:ea typeface="Times New Roman" panose="02020603050405020304" pitchFamily="18" charset="0"/>
              <a:cs typeface="Times New Roman" panose="02020603050405020304" pitchFamily="18" charset="0"/>
            </a:endParaRPr>
          </a:p>
          <a:p>
            <a:pPr marL="900430" marR="900430" algn="ctr">
              <a:spcAft>
                <a:spcPts val="0"/>
              </a:spcAft>
              <a:tabLst>
                <a:tab pos="2986405" algn="ctr"/>
                <a:tab pos="5972810" algn="r"/>
                <a:tab pos="5972810" algn="r"/>
              </a:tabLst>
            </a:pPr>
            <a:r>
              <a:rPr lang="fr-CH" dirty="0">
                <a:solidFill>
                  <a:schemeClr val="bg2">
                    <a:lumMod val="90000"/>
                  </a:schemeClr>
                </a:solidFill>
                <a:latin typeface="Agency FB" panose="00010606040000040003" pitchFamily="2" charset="0"/>
                <a:ea typeface="Times New Roman" panose="02020603050405020304" pitchFamily="18" charset="0"/>
                <a:cs typeface="Times New Roman" panose="02020603050405020304" pitchFamily="18" charset="0"/>
              </a:rPr>
              <a:t>Juristes financiers spécialisés en Droit non litigieux des Affaires,</a:t>
            </a:r>
            <a:br>
              <a:rPr lang="fr-CH" dirty="0">
                <a:solidFill>
                  <a:schemeClr val="bg2">
                    <a:lumMod val="90000"/>
                  </a:schemeClr>
                </a:solidFill>
                <a:latin typeface="Agency FB" panose="00010606040000040003" pitchFamily="2" charset="0"/>
                <a:ea typeface="Times New Roman" panose="02020603050405020304" pitchFamily="18" charset="0"/>
                <a:cs typeface="Times New Roman" panose="02020603050405020304" pitchFamily="18" charset="0"/>
              </a:rPr>
            </a:br>
            <a:r>
              <a:rPr lang="fr-CH" dirty="0">
                <a:solidFill>
                  <a:schemeClr val="bg2">
                    <a:lumMod val="90000"/>
                  </a:schemeClr>
                </a:solidFill>
                <a:latin typeface="Agency FB" panose="00010606040000040003" pitchFamily="2" charset="0"/>
                <a:ea typeface="Times New Roman" panose="02020603050405020304" pitchFamily="18" charset="0"/>
                <a:cs typeface="Times New Roman" panose="02020603050405020304" pitchFamily="18" charset="0"/>
              </a:rPr>
              <a:t> du Financement et de la Propriété Intellectuelle</a:t>
            </a:r>
            <a:endParaRPr lang="fr-FR" dirty="0">
              <a:solidFill>
                <a:schemeClr val="bg2">
                  <a:lumMod val="90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08610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687992"/>
            <a:ext cx="10515600" cy="763409"/>
          </a:xfrm>
        </p:spPr>
        <p:txBody>
          <a:bodyPr/>
          <a:lstStyle/>
          <a:p>
            <a:pPr algn="ctr"/>
            <a:r>
              <a:rPr lang="fr-CH" dirty="0" smtClean="0">
                <a:solidFill>
                  <a:schemeClr val="accent4">
                    <a:lumMod val="60000"/>
                    <a:lumOff val="40000"/>
                  </a:schemeClr>
                </a:solidFill>
                <a:latin typeface="Agency FB" panose="00010606040000040003" pitchFamily="2" charset="0"/>
              </a:rPr>
              <a:t>Le crédit-bail</a:t>
            </a: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1944913"/>
            <a:ext cx="10515600" cy="4586516"/>
          </a:xfrm>
        </p:spPr>
        <p:txBody>
          <a:bodyPr>
            <a:normAutofit/>
          </a:bodyPr>
          <a:lstStyle/>
          <a:p>
            <a:pPr algn="just"/>
            <a:r>
              <a:rPr lang="fr-CH" dirty="0">
                <a:solidFill>
                  <a:schemeClr val="bg2">
                    <a:lumMod val="75000"/>
                  </a:schemeClr>
                </a:solidFill>
                <a:latin typeface="Agency FB" panose="00010606040000040003" pitchFamily="2" charset="0"/>
              </a:rPr>
              <a:t>L</a:t>
            </a:r>
            <a:r>
              <a:rPr lang="fr-CH" dirty="0" smtClean="0">
                <a:solidFill>
                  <a:schemeClr val="bg2">
                    <a:lumMod val="75000"/>
                  </a:schemeClr>
                </a:solidFill>
                <a:latin typeface="Agency FB" panose="00010606040000040003" pitchFamily="2" charset="0"/>
              </a:rPr>
              <a:t>e crédit-bail, appelé aussi leasing, est un contrat de location à durée déterminée passé entre une entreprise privée et une banque, ou un établissement spécialisé, assorti d’une promesse de vente à l’échéance du contrat.</a:t>
            </a:r>
          </a:p>
          <a:p>
            <a:pPr algn="just"/>
            <a:r>
              <a:rPr lang="fr-CH" dirty="0" smtClean="0">
                <a:solidFill>
                  <a:schemeClr val="bg2">
                    <a:lumMod val="75000"/>
                  </a:schemeClr>
                </a:solidFill>
                <a:latin typeface="Agency FB" panose="00010606040000040003" pitchFamily="2" charset="0"/>
              </a:rPr>
              <a:t>Pendant toute la durée du contrat, l’entreprise n’est pas propriétaire du bien.</a:t>
            </a:r>
          </a:p>
          <a:p>
            <a:pPr algn="just"/>
            <a:r>
              <a:rPr lang="fr-CH" dirty="0" smtClean="0">
                <a:solidFill>
                  <a:schemeClr val="bg2">
                    <a:lumMod val="75000"/>
                  </a:schemeClr>
                </a:solidFill>
                <a:latin typeface="Agency FB" panose="00010606040000040003" pitchFamily="2" charset="0"/>
              </a:rPr>
              <a:t>Le prix final, appelé valeur résiduelle, est en général dérisoire.</a:t>
            </a:r>
          </a:p>
          <a:p>
            <a:pPr algn="just"/>
            <a:r>
              <a:rPr lang="fr-CH" dirty="0" smtClean="0">
                <a:solidFill>
                  <a:schemeClr val="bg2">
                    <a:lumMod val="75000"/>
                  </a:schemeClr>
                </a:solidFill>
                <a:latin typeface="Agency FB" panose="00010606040000040003" pitchFamily="2" charset="0"/>
              </a:rPr>
              <a:t>Principaux avantages du crédit-bail :</a:t>
            </a:r>
          </a:p>
          <a:p>
            <a:pPr marL="712788" indent="-268288" algn="just">
              <a:buFont typeface="Wingdings" panose="05000000000000000000" pitchFamily="2" charset="2"/>
              <a:buChar char="ü"/>
            </a:pPr>
            <a:r>
              <a:rPr lang="fr-CH" dirty="0">
                <a:solidFill>
                  <a:schemeClr val="bg2">
                    <a:lumMod val="75000"/>
                  </a:schemeClr>
                </a:solidFill>
                <a:latin typeface="Agency FB" panose="00010606040000040003" pitchFamily="2" charset="0"/>
              </a:rPr>
              <a:t>	L</a:t>
            </a:r>
            <a:r>
              <a:rPr lang="fr-CH" dirty="0" smtClean="0">
                <a:solidFill>
                  <a:schemeClr val="bg2">
                    <a:lumMod val="75000"/>
                  </a:schemeClr>
                </a:solidFill>
                <a:latin typeface="Agency FB" panose="00010606040000040003" pitchFamily="2" charset="0"/>
              </a:rPr>
              <a:t>es loyers constituent des charges déductibles du bénéfice imposable de </a:t>
            </a:r>
            <a:r>
              <a:rPr lang="fr-CH" dirty="0">
                <a:solidFill>
                  <a:schemeClr val="bg2">
                    <a:lumMod val="75000"/>
                  </a:schemeClr>
                </a:solidFill>
                <a:latin typeface="Agency FB" panose="00010606040000040003" pitchFamily="2" charset="0"/>
              </a:rPr>
              <a:t>	</a:t>
            </a:r>
            <a:r>
              <a:rPr lang="fr-CH" dirty="0" smtClean="0">
                <a:solidFill>
                  <a:schemeClr val="bg2">
                    <a:lumMod val="75000"/>
                  </a:schemeClr>
                </a:solidFill>
                <a:latin typeface="Agency FB" panose="00010606040000040003" pitchFamily="2" charset="0"/>
              </a:rPr>
              <a:t>l’entreprise</a:t>
            </a:r>
          </a:p>
          <a:p>
            <a:pPr marL="901700" indent="-457200" algn="just">
              <a:buFont typeface="Wingdings" panose="05000000000000000000" pitchFamily="2" charset="2"/>
              <a:buChar char="ü"/>
            </a:pPr>
            <a:r>
              <a:rPr lang="fr-CH" dirty="0" smtClean="0">
                <a:solidFill>
                  <a:schemeClr val="bg2">
                    <a:lumMod val="75000"/>
                  </a:schemeClr>
                </a:solidFill>
                <a:latin typeface="Agency FB" panose="00010606040000040003" pitchFamily="2" charset="0"/>
              </a:rPr>
              <a:t>Il permet de limiter l’endettement apparent (représente une charge et non une 	dette).</a:t>
            </a:r>
            <a:endParaRPr lang="fr-FR"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20" y="359222"/>
            <a:ext cx="1362075" cy="1362075"/>
          </a:xfrm>
          <a:prstGeom prst="rect">
            <a:avLst/>
          </a:prstGeom>
        </p:spPr>
      </p:pic>
    </p:spTree>
    <p:extLst>
      <p:ext uri="{BB962C8B-B14F-4D97-AF65-F5344CB8AC3E}">
        <p14:creationId xmlns:p14="http://schemas.microsoft.com/office/powerpoint/2010/main" val="2219935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659962"/>
            <a:ext cx="10515600" cy="840682"/>
          </a:xfrm>
        </p:spPr>
        <p:txBody>
          <a:bodyPr/>
          <a:lstStyle/>
          <a:p>
            <a:pPr algn="ctr"/>
            <a:r>
              <a:rPr lang="fr-CH" dirty="0" smtClean="0">
                <a:solidFill>
                  <a:schemeClr val="accent4">
                    <a:lumMod val="60000"/>
                    <a:lumOff val="40000"/>
                  </a:schemeClr>
                </a:solidFill>
                <a:latin typeface="Agency FB" panose="00010606040000040003" pitchFamily="2" charset="0"/>
              </a:rPr>
              <a:t>Le découvert  bancaire autorisé</a:t>
            </a: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2148114"/>
            <a:ext cx="10515600" cy="4394354"/>
          </a:xfrm>
        </p:spPr>
        <p:txBody>
          <a:bodyPr>
            <a:normAutofit/>
          </a:bodyPr>
          <a:lstStyle/>
          <a:p>
            <a:pPr algn="just"/>
            <a:r>
              <a:rPr lang="fr-CH" sz="3200" dirty="0" smtClean="0">
                <a:solidFill>
                  <a:schemeClr val="bg2">
                    <a:lumMod val="75000"/>
                  </a:schemeClr>
                </a:solidFill>
                <a:latin typeface="Agency FB" panose="00010606040000040003" pitchFamily="2" charset="0"/>
              </a:rPr>
              <a:t>Le découvert bancaire autorisé est un crédit à court terme accordé par la banque à l’entreprise, qui lui permet de dépasser les disponibilités de son compte jusqu’à un montant déterminé par contrat et pendant une durée définie, selon les besoins d’exploitation de la société.</a:t>
            </a:r>
          </a:p>
          <a:p>
            <a:pPr algn="just"/>
            <a:r>
              <a:rPr lang="fr-CH" sz="3200" dirty="0" smtClean="0">
                <a:solidFill>
                  <a:schemeClr val="bg2">
                    <a:lumMod val="75000"/>
                  </a:schemeClr>
                </a:solidFill>
                <a:latin typeface="Agency FB" panose="00010606040000040003" pitchFamily="2" charset="0"/>
              </a:rPr>
              <a:t>La durée d’utilisation est généralement fixée à un an maximum. En revanche, il n’existe pas de durée minimum.</a:t>
            </a:r>
          </a:p>
          <a:p>
            <a:pPr algn="just"/>
            <a:r>
              <a:rPr lang="fr-CH" sz="3200" dirty="0" smtClean="0">
                <a:solidFill>
                  <a:schemeClr val="bg2">
                    <a:lumMod val="75000"/>
                  </a:schemeClr>
                </a:solidFill>
                <a:latin typeface="Agency FB" panose="00010606040000040003" pitchFamily="2" charset="0"/>
              </a:rPr>
              <a:t>En contrepartie, la société paie des intérêts bancaires proportionnels au montant emprunté et à la durée pendant laquelle la somme a été utilisée.</a:t>
            </a: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991" y="331780"/>
            <a:ext cx="1362075" cy="1362075"/>
          </a:xfrm>
          <a:prstGeom prst="rect">
            <a:avLst/>
          </a:prstGeom>
        </p:spPr>
      </p:pic>
    </p:spTree>
    <p:extLst>
      <p:ext uri="{BB962C8B-B14F-4D97-AF65-F5344CB8AC3E}">
        <p14:creationId xmlns:p14="http://schemas.microsoft.com/office/powerpoint/2010/main" val="15910732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496266" y="3186953"/>
            <a:ext cx="9144000" cy="1183621"/>
          </a:xfrm>
        </p:spPr>
        <p:txBody>
          <a:bodyPr>
            <a:normAutofit/>
          </a:bodyPr>
          <a:lstStyle/>
          <a:p>
            <a:r>
              <a:rPr lang="fr-CH" sz="6600" dirty="0" smtClean="0">
                <a:solidFill>
                  <a:schemeClr val="accent4">
                    <a:lumMod val="60000"/>
                    <a:lumOff val="40000"/>
                  </a:schemeClr>
                </a:solidFill>
                <a:latin typeface="Agency FB" panose="00010606040000040003" pitchFamily="2" charset="0"/>
              </a:rPr>
              <a:t>Le financement par le capital</a:t>
            </a:r>
            <a:endParaRPr lang="fr-FR" sz="6600" dirty="0">
              <a:solidFill>
                <a:schemeClr val="accent4">
                  <a:lumMod val="60000"/>
                  <a:lumOff val="40000"/>
                </a:schemeClr>
              </a:solidFill>
              <a:latin typeface="Agency FB" panose="00010606040000040003" pitchFamily="2" charset="0"/>
            </a:endParaRPr>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448" y="340733"/>
            <a:ext cx="1362075" cy="1362075"/>
          </a:xfrm>
          <a:prstGeom prst="rect">
            <a:avLst/>
          </a:prstGeom>
        </p:spPr>
      </p:pic>
    </p:spTree>
    <p:extLst>
      <p:ext uri="{BB962C8B-B14F-4D97-AF65-F5344CB8AC3E}">
        <p14:creationId xmlns:p14="http://schemas.microsoft.com/office/powerpoint/2010/main" val="3321322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95411" y="2054458"/>
            <a:ext cx="9563101" cy="4340755"/>
          </a:xfrm>
        </p:spPr>
        <p:txBody>
          <a:bodyPr>
            <a:normAutofit lnSpcReduction="10000"/>
          </a:bodyPr>
          <a:lstStyle/>
          <a:p>
            <a:pPr algn="just"/>
            <a:r>
              <a:rPr lang="fr-CH" dirty="0" smtClean="0">
                <a:solidFill>
                  <a:schemeClr val="bg2">
                    <a:lumMod val="75000"/>
                  </a:schemeClr>
                </a:solidFill>
                <a:latin typeface="Agency FB" panose="00010606040000040003" pitchFamily="2" charset="0"/>
              </a:rPr>
              <a:t>Le financement par le capital provient des associés de la société, ou de l’entrepreneur lui-même pour une entreprise individuelle.</a:t>
            </a:r>
          </a:p>
          <a:p>
            <a:pPr algn="just"/>
            <a:r>
              <a:rPr lang="fr-CH" dirty="0" smtClean="0">
                <a:solidFill>
                  <a:schemeClr val="bg2">
                    <a:lumMod val="75000"/>
                  </a:schemeClr>
                </a:solidFill>
                <a:latin typeface="Agency FB" panose="00010606040000040003" pitchFamily="2" charset="0"/>
              </a:rPr>
              <a:t>On parle de fonds propres ou de fonds quasi-propres.</a:t>
            </a:r>
          </a:p>
          <a:p>
            <a:pPr algn="just"/>
            <a:r>
              <a:rPr lang="fr-CH" dirty="0" smtClean="0">
                <a:solidFill>
                  <a:schemeClr val="bg2">
                    <a:lumMod val="75000"/>
                  </a:schemeClr>
                </a:solidFill>
                <a:latin typeface="Agency FB" panose="00010606040000040003" pitchFamily="2" charset="0"/>
              </a:rPr>
              <a:t>Il s’agit principalement : </a:t>
            </a:r>
          </a:p>
          <a:p>
            <a:pPr marL="1169988" indent="-363538" algn="just">
              <a:buFont typeface="Wingdings" panose="05000000000000000000" pitchFamily="2" charset="2"/>
              <a:buChar char="Ø"/>
            </a:pPr>
            <a:r>
              <a:rPr lang="fr-CH" dirty="0" smtClean="0">
                <a:solidFill>
                  <a:schemeClr val="bg2">
                    <a:lumMod val="75000"/>
                  </a:schemeClr>
                </a:solidFill>
                <a:latin typeface="Agency FB" panose="00010606040000040003" pitchFamily="2" charset="0"/>
              </a:rPr>
              <a:t>Du capital social</a:t>
            </a:r>
          </a:p>
          <a:p>
            <a:pPr marL="1169988" indent="-363538" algn="just">
              <a:buFont typeface="Wingdings" panose="05000000000000000000" pitchFamily="2" charset="2"/>
              <a:buChar char="Ø"/>
            </a:pPr>
            <a:r>
              <a:rPr lang="fr-CH" dirty="0" smtClean="0">
                <a:solidFill>
                  <a:schemeClr val="bg2">
                    <a:lumMod val="75000"/>
                  </a:schemeClr>
                </a:solidFill>
                <a:latin typeface="Agency FB" panose="00010606040000040003" pitchFamily="2" charset="0"/>
              </a:rPr>
              <a:t>De l’augmentation de capital</a:t>
            </a:r>
            <a:r>
              <a:rPr lang="fr-CH" dirty="0">
                <a:solidFill>
                  <a:schemeClr val="bg2">
                    <a:lumMod val="75000"/>
                  </a:schemeClr>
                </a:solidFill>
                <a:latin typeface="Agency FB" panose="00010606040000040003" pitchFamily="2" charset="0"/>
              </a:rPr>
              <a:t>	</a:t>
            </a:r>
            <a:endParaRPr lang="fr-CH" dirty="0" smtClean="0">
              <a:solidFill>
                <a:schemeClr val="bg2">
                  <a:lumMod val="75000"/>
                </a:schemeClr>
              </a:solidFill>
              <a:latin typeface="Agency FB" panose="00010606040000040003" pitchFamily="2" charset="0"/>
            </a:endParaRPr>
          </a:p>
          <a:p>
            <a:pPr marL="1169988" indent="-363538" algn="just">
              <a:buFont typeface="Wingdings" panose="05000000000000000000" pitchFamily="2" charset="2"/>
              <a:buChar char="Ø"/>
            </a:pPr>
            <a:r>
              <a:rPr lang="fr-CH" dirty="0" smtClean="0">
                <a:solidFill>
                  <a:schemeClr val="bg2">
                    <a:lumMod val="75000"/>
                  </a:schemeClr>
                </a:solidFill>
                <a:latin typeface="Agency FB" panose="00010606040000040003" pitchFamily="2" charset="0"/>
              </a:rPr>
              <a:t>Du capital-risque</a:t>
            </a:r>
          </a:p>
          <a:p>
            <a:pPr marL="1169988" indent="-363538" algn="just">
              <a:buFont typeface="Wingdings" panose="05000000000000000000" pitchFamily="2" charset="2"/>
              <a:buChar char="Ø"/>
            </a:pPr>
            <a:r>
              <a:rPr lang="fr-CH" dirty="0" smtClean="0">
                <a:solidFill>
                  <a:schemeClr val="bg2">
                    <a:lumMod val="75000"/>
                  </a:schemeClr>
                </a:solidFill>
                <a:latin typeface="Agency FB" panose="00010606040000040003" pitchFamily="2" charset="0"/>
              </a:rPr>
              <a:t>Du compte courant d’associés</a:t>
            </a:r>
          </a:p>
          <a:p>
            <a:pPr marL="1169988" indent="-363538" algn="just">
              <a:buFont typeface="Wingdings" panose="05000000000000000000" pitchFamily="2" charset="2"/>
              <a:buChar char="Ø"/>
            </a:pPr>
            <a:r>
              <a:rPr lang="fr-CH" dirty="0" smtClean="0">
                <a:solidFill>
                  <a:schemeClr val="bg2">
                    <a:lumMod val="75000"/>
                  </a:schemeClr>
                </a:solidFill>
                <a:latin typeface="Agency FB" panose="00010606040000040003" pitchFamily="2" charset="0"/>
              </a:rPr>
              <a:t>De l’émission privée de titres.</a:t>
            </a:r>
            <a:r>
              <a:rPr lang="fr-CH" dirty="0" smtClean="0">
                <a:latin typeface="Agency FB" panose="00010606040000040003" pitchFamily="2" charset="0"/>
              </a:rPr>
              <a:t>	</a:t>
            </a:r>
            <a:endParaRPr lang="fr-FR" dirty="0">
              <a:latin typeface="Agency FB" panose="00010606040000040003" pitchFamily="2" charset="0"/>
            </a:endParaRPr>
          </a:p>
        </p:txBody>
      </p:sp>
      <p:pic>
        <p:nvPicPr>
          <p:cNvPr id="2054" name="Picture 6" descr="http://www.actualite-sites-internet.com/wp-content/uploads/2011/10/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9387" y="4295775"/>
            <a:ext cx="3873500" cy="2099438"/>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1462314" y="692383"/>
            <a:ext cx="10515600" cy="856970"/>
          </a:xfrm>
        </p:spPr>
        <p:txBody>
          <a:bodyPr/>
          <a:lstStyle/>
          <a:p>
            <a:pPr algn="ctr"/>
            <a:r>
              <a:rPr lang="fr-CH" dirty="0" smtClean="0">
                <a:solidFill>
                  <a:schemeClr val="accent4">
                    <a:lumMod val="60000"/>
                    <a:lumOff val="40000"/>
                  </a:schemeClr>
                </a:solidFill>
                <a:latin typeface="Agency FB" panose="00010606040000040003" pitchFamily="2" charset="0"/>
              </a:rPr>
              <a:t>Les différentes formes de financement par le capital</a:t>
            </a:r>
            <a:endParaRPr lang="fr-FR" dirty="0">
              <a:solidFill>
                <a:schemeClr val="accent4">
                  <a:lumMod val="60000"/>
                  <a:lumOff val="40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439831"/>
            <a:ext cx="1362075" cy="1362075"/>
          </a:xfrm>
          <a:prstGeom prst="rect">
            <a:avLst/>
          </a:prstGeom>
        </p:spPr>
      </p:pic>
    </p:spTree>
    <p:extLst>
      <p:ext uri="{BB962C8B-B14F-4D97-AF65-F5344CB8AC3E}">
        <p14:creationId xmlns:p14="http://schemas.microsoft.com/office/powerpoint/2010/main" val="390378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959503"/>
            <a:ext cx="10515600" cy="376518"/>
          </a:xfrm>
        </p:spPr>
        <p:txBody>
          <a:bodyPr>
            <a:noAutofit/>
          </a:bodyPr>
          <a:lstStyle/>
          <a:p>
            <a:pPr algn="ctr"/>
            <a:r>
              <a:rPr lang="fr-CH" dirty="0" smtClean="0">
                <a:solidFill>
                  <a:schemeClr val="accent4">
                    <a:lumMod val="60000"/>
                    <a:lumOff val="40000"/>
                  </a:schemeClr>
                </a:solidFill>
                <a:latin typeface="Agency FB" panose="00010606040000040003" pitchFamily="2" charset="0"/>
              </a:rPr>
              <a:t>Le capital social</a:t>
            </a:r>
            <a:br>
              <a:rPr lang="fr-CH" dirty="0" smtClean="0">
                <a:solidFill>
                  <a:schemeClr val="accent4">
                    <a:lumMod val="60000"/>
                    <a:lumOff val="40000"/>
                  </a:schemeClr>
                </a:solidFill>
                <a:latin typeface="Agency FB" panose="00010606040000040003" pitchFamily="2" charset="0"/>
              </a:rPr>
            </a:b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1846170"/>
            <a:ext cx="10515600" cy="4433606"/>
          </a:xfrm>
        </p:spPr>
        <p:txBody>
          <a:bodyPr>
            <a:normAutofit fontScale="25000" lnSpcReduction="20000"/>
          </a:bodyPr>
          <a:lstStyle/>
          <a:p>
            <a:pPr algn="just"/>
            <a:r>
              <a:rPr lang="fr-CH" sz="11200" dirty="0" smtClean="0">
                <a:solidFill>
                  <a:schemeClr val="bg2">
                    <a:lumMod val="75000"/>
                  </a:schemeClr>
                </a:solidFill>
                <a:latin typeface="Agency FB" panose="00010606040000040003" pitchFamily="2" charset="0"/>
              </a:rPr>
              <a:t>Le capital social n’existe que dans les </a:t>
            </a:r>
            <a:r>
              <a:rPr lang="fr-CH" sz="11200" dirty="0" smtClean="0">
                <a:solidFill>
                  <a:schemeClr val="bg2">
                    <a:lumMod val="75000"/>
                  </a:schemeClr>
                </a:solidFill>
                <a:latin typeface="Agency FB" panose="00010606040000040003" pitchFamily="2" charset="0"/>
              </a:rPr>
              <a:t>sociétés de capitaux.</a:t>
            </a:r>
            <a:endParaRPr lang="fr-CH" sz="11200" dirty="0" smtClean="0">
              <a:solidFill>
                <a:schemeClr val="bg2">
                  <a:lumMod val="75000"/>
                </a:schemeClr>
              </a:solidFill>
              <a:latin typeface="Agency FB" panose="00010606040000040003" pitchFamily="2" charset="0"/>
            </a:endParaRPr>
          </a:p>
          <a:p>
            <a:pPr algn="just"/>
            <a:r>
              <a:rPr lang="fr-CH" sz="11200" dirty="0" smtClean="0">
                <a:solidFill>
                  <a:schemeClr val="bg2">
                    <a:lumMod val="75000"/>
                  </a:schemeClr>
                </a:solidFill>
                <a:latin typeface="Agency FB" panose="00010606040000040003" pitchFamily="2" charset="0"/>
              </a:rPr>
              <a:t>Il correspond à </a:t>
            </a:r>
            <a:r>
              <a:rPr lang="fr-CH" sz="11200" dirty="0" smtClean="0">
                <a:solidFill>
                  <a:schemeClr val="bg2">
                    <a:lumMod val="75000"/>
                  </a:schemeClr>
                </a:solidFill>
                <a:latin typeface="Agency FB" panose="00010606040000040003" pitchFamily="2" charset="0"/>
              </a:rPr>
              <a:t>l’apport que </a:t>
            </a:r>
            <a:r>
              <a:rPr lang="fr-CH" sz="11200" dirty="0" smtClean="0">
                <a:solidFill>
                  <a:schemeClr val="bg2">
                    <a:lumMod val="75000"/>
                  </a:schemeClr>
                </a:solidFill>
                <a:latin typeface="Agency FB" panose="00010606040000040003" pitchFamily="2" charset="0"/>
              </a:rPr>
              <a:t>les associés </a:t>
            </a:r>
            <a:r>
              <a:rPr lang="fr-CH" sz="11200" dirty="0" smtClean="0">
                <a:solidFill>
                  <a:schemeClr val="bg2">
                    <a:lumMod val="75000"/>
                  </a:schemeClr>
                </a:solidFill>
                <a:latin typeface="Agency FB" panose="00010606040000040003" pitchFamily="2" charset="0"/>
              </a:rPr>
              <a:t>ou les actionnaires </a:t>
            </a:r>
            <a:r>
              <a:rPr lang="fr-CH" sz="11200" dirty="0" smtClean="0">
                <a:solidFill>
                  <a:schemeClr val="bg2">
                    <a:lumMod val="75000"/>
                  </a:schemeClr>
                </a:solidFill>
                <a:latin typeface="Agency FB" panose="00010606040000040003" pitchFamily="2" charset="0"/>
              </a:rPr>
              <a:t>ont </a:t>
            </a:r>
            <a:r>
              <a:rPr lang="fr-CH" sz="11200" dirty="0" smtClean="0">
                <a:solidFill>
                  <a:schemeClr val="bg2">
                    <a:lumMod val="75000"/>
                  </a:schemeClr>
                </a:solidFill>
                <a:latin typeface="Agency FB" panose="00010606040000040003" pitchFamily="2" charset="0"/>
              </a:rPr>
              <a:t>décidé de consacrer de façon définitive à la constitution de la société. Il s’agit </a:t>
            </a:r>
            <a:r>
              <a:rPr lang="fr-CH" sz="11200" dirty="0" smtClean="0">
                <a:solidFill>
                  <a:schemeClr val="bg2">
                    <a:lumMod val="75000"/>
                  </a:schemeClr>
                </a:solidFill>
                <a:latin typeface="Agency FB" panose="00010606040000040003" pitchFamily="2" charset="0"/>
              </a:rPr>
              <a:t>d’actifs </a:t>
            </a:r>
            <a:r>
              <a:rPr lang="fr-CH" sz="11200" dirty="0" smtClean="0">
                <a:solidFill>
                  <a:schemeClr val="bg2">
                    <a:lumMod val="75000"/>
                  </a:schemeClr>
                </a:solidFill>
                <a:latin typeface="Agency FB" panose="00010606040000040003" pitchFamily="2" charset="0"/>
              </a:rPr>
              <a:t>qui sont destinés à rester de manière </a:t>
            </a:r>
            <a:r>
              <a:rPr lang="fr-CH" sz="11200" dirty="0" smtClean="0">
                <a:solidFill>
                  <a:schemeClr val="bg2">
                    <a:lumMod val="75000"/>
                  </a:schemeClr>
                </a:solidFill>
                <a:latin typeface="Agency FB" panose="00010606040000040003" pitchFamily="2" charset="0"/>
              </a:rPr>
              <a:t>définitive</a:t>
            </a:r>
            <a:r>
              <a:rPr lang="fr-CH" sz="11200" dirty="0" smtClean="0">
                <a:solidFill>
                  <a:schemeClr val="bg2">
                    <a:lumMod val="75000"/>
                  </a:schemeClr>
                </a:solidFill>
                <a:latin typeface="Agency FB" panose="00010606040000040003" pitchFamily="2" charset="0"/>
              </a:rPr>
              <a:t> </a:t>
            </a:r>
            <a:r>
              <a:rPr lang="fr-CH" sz="11200" dirty="0" smtClean="0">
                <a:solidFill>
                  <a:schemeClr val="bg2">
                    <a:lumMod val="75000"/>
                  </a:schemeClr>
                </a:solidFill>
                <a:latin typeface="Agency FB" panose="00010606040000040003" pitchFamily="2" charset="0"/>
              </a:rPr>
              <a:t>dans l’entreprise, et non à être remboursés à ceux qui les ont apportés.</a:t>
            </a:r>
          </a:p>
          <a:p>
            <a:pPr algn="just"/>
            <a:r>
              <a:rPr lang="fr-CH" sz="11200" dirty="0" smtClean="0">
                <a:solidFill>
                  <a:schemeClr val="bg2">
                    <a:lumMod val="75000"/>
                  </a:schemeClr>
                </a:solidFill>
                <a:latin typeface="Agency FB" panose="00010606040000040003" pitchFamily="2" charset="0"/>
              </a:rPr>
              <a:t>Les Associés </a:t>
            </a:r>
            <a:r>
              <a:rPr lang="fr-CH" sz="11200" dirty="0" smtClean="0">
                <a:solidFill>
                  <a:schemeClr val="bg2">
                    <a:lumMod val="75000"/>
                  </a:schemeClr>
                </a:solidFill>
                <a:latin typeface="Agency FB" panose="00010606040000040003" pitchFamily="2" charset="0"/>
              </a:rPr>
              <a:t>ou les </a:t>
            </a:r>
            <a:r>
              <a:rPr lang="fr-CH" sz="11200" dirty="0" smtClean="0">
                <a:solidFill>
                  <a:schemeClr val="bg2">
                    <a:lumMod val="75000"/>
                  </a:schemeClr>
                </a:solidFill>
                <a:latin typeface="Agency FB" panose="00010606040000040003" pitchFamily="2" charset="0"/>
              </a:rPr>
              <a:t>Actionnaires </a:t>
            </a:r>
            <a:r>
              <a:rPr lang="fr-CH" sz="11200" dirty="0" smtClean="0">
                <a:solidFill>
                  <a:schemeClr val="bg2">
                    <a:lumMod val="75000"/>
                  </a:schemeClr>
                </a:solidFill>
                <a:latin typeface="Agency FB" panose="00010606040000040003" pitchFamily="2" charset="0"/>
              </a:rPr>
              <a:t>ne </a:t>
            </a:r>
            <a:r>
              <a:rPr lang="fr-CH" sz="11200" dirty="0" smtClean="0">
                <a:solidFill>
                  <a:schemeClr val="bg2">
                    <a:lumMod val="75000"/>
                  </a:schemeClr>
                </a:solidFill>
                <a:latin typeface="Agency FB" panose="00010606040000040003" pitchFamily="2" charset="0"/>
              </a:rPr>
              <a:t>pourront récupérer le montant de leur apport </a:t>
            </a:r>
            <a:r>
              <a:rPr lang="fr-CH" sz="11200" dirty="0" smtClean="0">
                <a:solidFill>
                  <a:schemeClr val="bg2">
                    <a:lumMod val="75000"/>
                  </a:schemeClr>
                </a:solidFill>
                <a:latin typeface="Agency FB" panose="00010606040000040003" pitchFamily="2" charset="0"/>
              </a:rPr>
              <a:t>que par le biais d’une revente de leur participation.</a:t>
            </a:r>
            <a:endParaRPr lang="fr-CH" sz="11200" dirty="0" smtClean="0">
              <a:solidFill>
                <a:schemeClr val="bg2">
                  <a:lumMod val="75000"/>
                </a:schemeClr>
              </a:solidFill>
              <a:latin typeface="Agency FB" panose="00010606040000040003" pitchFamily="2" charset="0"/>
            </a:endParaRPr>
          </a:p>
          <a:p>
            <a:pPr algn="just"/>
            <a:r>
              <a:rPr lang="fr-CH" sz="11200" dirty="0" smtClean="0">
                <a:solidFill>
                  <a:schemeClr val="bg2">
                    <a:lumMod val="75000"/>
                  </a:schemeClr>
                </a:solidFill>
                <a:latin typeface="Agency FB" panose="00010606040000040003" pitchFamily="2" charset="0"/>
              </a:rPr>
              <a:t>Le capital social peut être souscrit sans être totalement </a:t>
            </a:r>
            <a:r>
              <a:rPr lang="fr-CH" sz="11200" dirty="0" smtClean="0">
                <a:solidFill>
                  <a:schemeClr val="bg2">
                    <a:lumMod val="75000"/>
                  </a:schemeClr>
                </a:solidFill>
                <a:latin typeface="Agency FB" panose="00010606040000040003" pitchFamily="2" charset="0"/>
              </a:rPr>
              <a:t>libéré. Dans les émissions privées, il est cependant généralement totalement libéré. </a:t>
            </a:r>
            <a:r>
              <a:rPr lang="fr-CH" sz="11200" dirty="0" smtClean="0">
                <a:solidFill>
                  <a:schemeClr val="bg2">
                    <a:lumMod val="75000"/>
                  </a:schemeClr>
                </a:solidFill>
                <a:latin typeface="Agency FB" panose="00010606040000040003" pitchFamily="2" charset="0"/>
              </a:rPr>
              <a:t>Par la souscription, l’associé s’engage à verser les fonds selon les délais et modalités prévus par la loi.</a:t>
            </a:r>
          </a:p>
          <a:p>
            <a:pPr algn="just"/>
            <a:r>
              <a:rPr lang="fr-CH" sz="11200" dirty="0" smtClean="0">
                <a:solidFill>
                  <a:schemeClr val="bg2">
                    <a:lumMod val="75000"/>
                  </a:schemeClr>
                </a:solidFill>
                <a:latin typeface="Agency FB" panose="00010606040000040003" pitchFamily="2" charset="0"/>
              </a:rPr>
              <a:t>Le rôle du capital social est double : </a:t>
            </a:r>
          </a:p>
          <a:p>
            <a:pPr marL="0" indent="0" algn="just">
              <a:buNone/>
            </a:pPr>
            <a:r>
              <a:rPr lang="fr-CH" sz="11200" dirty="0">
                <a:solidFill>
                  <a:schemeClr val="bg2">
                    <a:lumMod val="75000"/>
                  </a:schemeClr>
                </a:solidFill>
                <a:latin typeface="Agency FB" panose="00010606040000040003" pitchFamily="2" charset="0"/>
              </a:rPr>
              <a:t>	</a:t>
            </a:r>
            <a:r>
              <a:rPr lang="fr-CH" sz="11200" dirty="0" smtClean="0">
                <a:solidFill>
                  <a:schemeClr val="bg2">
                    <a:lumMod val="75000"/>
                  </a:schemeClr>
                </a:solidFill>
                <a:latin typeface="Agency FB" panose="00010606040000040003" pitchFamily="2" charset="0"/>
              </a:rPr>
              <a:t>	- financer une partie de l’investissement</a:t>
            </a:r>
          </a:p>
          <a:p>
            <a:pPr marL="0" indent="0" algn="just">
              <a:buNone/>
            </a:pPr>
            <a:r>
              <a:rPr lang="fr-CH" sz="11200" dirty="0">
                <a:solidFill>
                  <a:schemeClr val="bg2">
                    <a:lumMod val="75000"/>
                  </a:schemeClr>
                </a:solidFill>
                <a:latin typeface="Agency FB" panose="00010606040000040003" pitchFamily="2" charset="0"/>
              </a:rPr>
              <a:t>	</a:t>
            </a:r>
            <a:r>
              <a:rPr lang="fr-CH" sz="11200" dirty="0" smtClean="0">
                <a:solidFill>
                  <a:schemeClr val="bg2">
                    <a:lumMod val="75000"/>
                  </a:schemeClr>
                </a:solidFill>
                <a:latin typeface="Agency FB" panose="00010606040000040003" pitchFamily="2" charset="0"/>
              </a:rPr>
              <a:t>	- servir de garantie aux créanciers de la société.</a:t>
            </a:r>
            <a:endParaRPr lang="fr-FR" sz="11200" dirty="0" smtClean="0">
              <a:solidFill>
                <a:schemeClr val="bg2">
                  <a:lumMod val="75000"/>
                </a:schemeClr>
              </a:solidFill>
              <a:latin typeface="Agency FB" panose="00010606040000040003" pitchFamily="2" charset="0"/>
            </a:endParaRPr>
          </a:p>
          <a:p>
            <a:pPr marL="0" indent="0">
              <a:buNone/>
            </a:pPr>
            <a:r>
              <a:rPr lang="fr-FR" dirty="0" smtClean="0"/>
              <a:t/>
            </a:r>
            <a:br>
              <a:rPr lang="fr-FR" dirty="0" smtClean="0"/>
            </a:br>
            <a:endParaRPr lang="fr-FR" dirty="0">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31970197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555251"/>
            <a:ext cx="10515600" cy="883864"/>
          </a:xfrm>
        </p:spPr>
        <p:txBody>
          <a:bodyPr/>
          <a:lstStyle/>
          <a:p>
            <a:pPr algn="ctr"/>
            <a:r>
              <a:rPr lang="fr-CH" dirty="0" smtClean="0">
                <a:solidFill>
                  <a:schemeClr val="accent4">
                    <a:lumMod val="60000"/>
                    <a:lumOff val="40000"/>
                  </a:schemeClr>
                </a:solidFill>
                <a:latin typeface="Agency FB" panose="00010606040000040003" pitchFamily="2" charset="0"/>
              </a:rPr>
              <a:t>L’augmentation de capital</a:t>
            </a: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1439115"/>
            <a:ext cx="10515600" cy="4948237"/>
          </a:xfrm>
        </p:spPr>
        <p:txBody>
          <a:bodyPr>
            <a:noAutofit/>
          </a:bodyPr>
          <a:lstStyle/>
          <a:p>
            <a:pPr algn="just"/>
            <a:endParaRPr lang="fr-FR" dirty="0" smtClean="0">
              <a:effectLst/>
              <a:latin typeface="Agency FB" panose="00010606040000040003" pitchFamily="2" charset="0"/>
            </a:endParaRPr>
          </a:p>
          <a:p>
            <a:pPr algn="just"/>
            <a:r>
              <a:rPr lang="fr-CH" dirty="0" smtClean="0">
                <a:solidFill>
                  <a:schemeClr val="bg2">
                    <a:lumMod val="75000"/>
                  </a:schemeClr>
                </a:solidFill>
                <a:latin typeface="Agency FB" panose="00010606040000040003" pitchFamily="2" charset="0"/>
              </a:rPr>
              <a:t>L’augmentation de capital consiste à augmenter le capital social d’une société en émettant de nouvelles actions. Cette opération est généralement utilisée en dernier recours pour assurer le financement de l’entreprise (après l’autofinancement et l’endettement).</a:t>
            </a:r>
          </a:p>
          <a:p>
            <a:pPr algn="just"/>
            <a:r>
              <a:rPr lang="fr-CH" dirty="0" smtClean="0">
                <a:solidFill>
                  <a:schemeClr val="bg2">
                    <a:lumMod val="75000"/>
                  </a:schemeClr>
                </a:solidFill>
                <a:latin typeface="Agency FB" panose="00010606040000040003" pitchFamily="2" charset="0"/>
              </a:rPr>
              <a:t>Ce type d’opération est dilutif à court terme pour l’actionnaire. La société propose généralement aux anciens Actionnaires de souscrire de nouveaux titres à un prix en principe inférieur au dernier cours de bourse.</a:t>
            </a:r>
          </a:p>
          <a:p>
            <a:pPr algn="just"/>
            <a:r>
              <a:rPr lang="fr-CH" dirty="0" smtClean="0">
                <a:solidFill>
                  <a:schemeClr val="bg2">
                    <a:lumMod val="75000"/>
                  </a:schemeClr>
                </a:solidFill>
                <a:latin typeface="Agency FB" panose="00010606040000040003" pitchFamily="2" charset="0"/>
              </a:rPr>
              <a:t>Cette opération va impacter les actionnaires, c’est pourquoi ces derniers doivent voter à la majorité qualifiée. La décision d’approbation sera alors enregistrée auprès d’un notaire. </a:t>
            </a:r>
            <a:endParaRPr lang="fr-CH"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23364124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497400"/>
            <a:ext cx="10515600" cy="924206"/>
          </a:xfrm>
        </p:spPr>
        <p:txBody>
          <a:bodyPr/>
          <a:lstStyle/>
          <a:p>
            <a:pPr algn="ctr"/>
            <a:r>
              <a:rPr lang="fr-CH" dirty="0" smtClean="0">
                <a:solidFill>
                  <a:schemeClr val="accent4">
                    <a:lumMod val="60000"/>
                    <a:lumOff val="40000"/>
                  </a:schemeClr>
                </a:solidFill>
                <a:latin typeface="Agency FB" panose="00010606040000040003" pitchFamily="2" charset="0"/>
              </a:rPr>
              <a:t>Le capital-risque</a:t>
            </a: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1930400"/>
            <a:ext cx="10515600" cy="4443506"/>
          </a:xfrm>
        </p:spPr>
        <p:txBody>
          <a:bodyPr/>
          <a:lstStyle/>
          <a:p>
            <a:pPr algn="just"/>
            <a:r>
              <a:rPr lang="fr-FR" dirty="0" smtClean="0">
                <a:solidFill>
                  <a:schemeClr val="bg2">
                    <a:lumMod val="75000"/>
                  </a:schemeClr>
                </a:solidFill>
                <a:latin typeface="Agency FB" panose="00010606040000040003" pitchFamily="2" charset="0"/>
              </a:rPr>
              <a:t>Le capital risque (en anglais venture capital) est une prise de participation par un ou plusieurs investisseurs, généralement minoritaires, au capital de sociétés non cotées. </a:t>
            </a:r>
          </a:p>
          <a:p>
            <a:pPr algn="just"/>
            <a:r>
              <a:rPr lang="fr-FR" dirty="0" smtClean="0">
                <a:solidFill>
                  <a:schemeClr val="bg2">
                    <a:lumMod val="75000"/>
                  </a:schemeClr>
                </a:solidFill>
                <a:latin typeface="Agency FB" panose="00010606040000040003" pitchFamily="2" charset="0"/>
              </a:rPr>
              <a:t>L'objectif de l‘Investisseur est de participer financièrement au développement d'entreprises innovantes à fort potentiel de croissance et de réaliser une plus-value substantielle lors de la cession de ses titres.</a:t>
            </a:r>
          </a:p>
          <a:p>
            <a:pPr algn="just"/>
            <a:r>
              <a:rPr lang="fr-FR" dirty="0" smtClean="0">
                <a:solidFill>
                  <a:schemeClr val="bg2">
                    <a:lumMod val="75000"/>
                  </a:schemeClr>
                </a:solidFill>
                <a:latin typeface="Agency FB" panose="00010606040000040003" pitchFamily="2" charset="0"/>
              </a:rPr>
              <a:t>Les «capitaux </a:t>
            </a:r>
            <a:r>
              <a:rPr lang="fr-FR" dirty="0" err="1" smtClean="0">
                <a:solidFill>
                  <a:schemeClr val="bg2">
                    <a:lumMod val="75000"/>
                  </a:schemeClr>
                </a:solidFill>
                <a:latin typeface="Agency FB" panose="00010606040000040003" pitchFamily="2" charset="0"/>
              </a:rPr>
              <a:t>risqueurs</a:t>
            </a:r>
            <a:r>
              <a:rPr lang="fr-FR" dirty="0" smtClean="0">
                <a:solidFill>
                  <a:schemeClr val="bg2">
                    <a:lumMod val="75000"/>
                  </a:schemeClr>
                </a:solidFill>
                <a:latin typeface="Agency FB" panose="00010606040000040003" pitchFamily="2" charset="0"/>
              </a:rPr>
              <a:t> » restent en moyenne entre 3 et 7 ans au capital de la société, le temps pour elle de s'ancrer solidement sur son marché et de se développer.</a:t>
            </a:r>
          </a:p>
          <a:p>
            <a:pPr algn="just"/>
            <a:r>
              <a:rPr lang="fr-CH" dirty="0" smtClean="0">
                <a:solidFill>
                  <a:schemeClr val="bg2">
                    <a:lumMod val="75000"/>
                  </a:schemeClr>
                </a:solidFill>
                <a:latin typeface="Agency FB" panose="00010606040000040003" pitchFamily="2" charset="0"/>
              </a:rPr>
              <a:t>Risques courus par l’Investisseur : </a:t>
            </a:r>
          </a:p>
          <a:p>
            <a:pPr marL="457200" lvl="1" indent="0" algn="just">
              <a:buNone/>
            </a:pPr>
            <a:r>
              <a:rPr lang="fr-CH" dirty="0">
                <a:solidFill>
                  <a:schemeClr val="bg2">
                    <a:lumMod val="75000"/>
                  </a:schemeClr>
                </a:solidFill>
                <a:latin typeface="Agency FB" panose="00010606040000040003" pitchFamily="2" charset="0"/>
              </a:rPr>
              <a:t>	</a:t>
            </a:r>
            <a:r>
              <a:rPr lang="fr-CH" dirty="0" smtClean="0">
                <a:solidFill>
                  <a:schemeClr val="bg2">
                    <a:lumMod val="75000"/>
                  </a:schemeClr>
                </a:solidFill>
                <a:latin typeface="Agency FB" panose="00010606040000040003" pitchFamily="2" charset="0"/>
              </a:rPr>
              <a:t>- impossibilité de revendre les titres souscrites</a:t>
            </a:r>
          </a:p>
          <a:p>
            <a:pPr marL="457200" lvl="1" indent="0" algn="just">
              <a:buNone/>
            </a:pPr>
            <a:r>
              <a:rPr lang="fr-CH" dirty="0">
                <a:solidFill>
                  <a:schemeClr val="bg2">
                    <a:lumMod val="75000"/>
                  </a:schemeClr>
                </a:solidFill>
                <a:latin typeface="Agency FB" panose="00010606040000040003" pitchFamily="2" charset="0"/>
              </a:rPr>
              <a:t>	</a:t>
            </a:r>
            <a:r>
              <a:rPr lang="fr-CH" dirty="0" smtClean="0">
                <a:solidFill>
                  <a:schemeClr val="bg2">
                    <a:lumMod val="75000"/>
                  </a:schemeClr>
                </a:solidFill>
                <a:latin typeface="Agency FB" panose="00010606040000040003" pitchFamily="2" charset="0"/>
              </a:rPr>
              <a:t>- perte totale si l’entreprise vient à disparaître.</a:t>
            </a:r>
            <a:endParaRPr lang="fr-FR"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31344437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p:cNvSpPr>
            <a:spLocks noGrp="1"/>
          </p:cNvSpPr>
          <p:nvPr>
            <p:ph idx="1"/>
          </p:nvPr>
        </p:nvSpPr>
        <p:spPr>
          <a:xfrm>
            <a:off x="1857828" y="1445666"/>
            <a:ext cx="9630227" cy="5007069"/>
          </a:xfrm>
        </p:spPr>
        <p:txBody>
          <a:bodyPr>
            <a:normAutofit/>
          </a:bodyPr>
          <a:lstStyle/>
          <a:p>
            <a:pPr algn="just"/>
            <a:r>
              <a:rPr lang="fr-FR" dirty="0" smtClean="0">
                <a:solidFill>
                  <a:schemeClr val="bg2">
                    <a:lumMod val="75000"/>
                  </a:schemeClr>
                </a:solidFill>
                <a:latin typeface="Agency FB" panose="00010606040000040003" pitchFamily="2" charset="0"/>
              </a:rPr>
              <a:t>La </a:t>
            </a:r>
            <a:r>
              <a:rPr lang="fr-FR" dirty="0">
                <a:solidFill>
                  <a:schemeClr val="bg2">
                    <a:lumMod val="75000"/>
                  </a:schemeClr>
                </a:solidFill>
                <a:latin typeface="Agency FB" panose="00010606040000040003" pitchFamily="2" charset="0"/>
              </a:rPr>
              <a:t>décision d'entrer au capital de la société est prise après l'étude du business plan et une présentation rapide de l'entreprise, de son produit, du marché visé et de ses objectifs de développement par l'équipe dirigeante lors d'un comité de sélection</a:t>
            </a:r>
            <a:r>
              <a:rPr lang="fr-FR" dirty="0" smtClean="0">
                <a:solidFill>
                  <a:schemeClr val="bg2">
                    <a:lumMod val="75000"/>
                  </a:schemeClr>
                </a:solidFill>
                <a:latin typeface="Agency FB" panose="00010606040000040003" pitchFamily="2" charset="0"/>
              </a:rPr>
              <a:t>.</a:t>
            </a:r>
            <a:endParaRPr lang="fr-CH" dirty="0">
              <a:solidFill>
                <a:schemeClr val="bg2">
                  <a:lumMod val="75000"/>
                </a:schemeClr>
              </a:solidFill>
              <a:latin typeface="Agency FB" panose="00010606040000040003" pitchFamily="2" charset="0"/>
            </a:endParaRPr>
          </a:p>
          <a:p>
            <a:pPr algn="just"/>
            <a:r>
              <a:rPr lang="fr-FR" dirty="0" smtClean="0">
                <a:solidFill>
                  <a:schemeClr val="bg2">
                    <a:lumMod val="75000"/>
                  </a:schemeClr>
                </a:solidFill>
                <a:latin typeface="Agency FB" panose="00010606040000040003" pitchFamily="2" charset="0"/>
              </a:rPr>
              <a:t>La </a:t>
            </a:r>
            <a:r>
              <a:rPr lang="fr-FR" dirty="0">
                <a:solidFill>
                  <a:schemeClr val="bg2">
                    <a:lumMod val="75000"/>
                  </a:schemeClr>
                </a:solidFill>
                <a:latin typeface="Agency FB" panose="00010606040000040003" pitchFamily="2" charset="0"/>
              </a:rPr>
              <a:t>rémunération des </a:t>
            </a:r>
            <a:r>
              <a:rPr lang="fr-FR" dirty="0" smtClean="0">
                <a:solidFill>
                  <a:schemeClr val="bg2">
                    <a:lumMod val="75000"/>
                  </a:schemeClr>
                </a:solidFill>
                <a:latin typeface="Agency FB" panose="00010606040000040003" pitchFamily="2" charset="0"/>
              </a:rPr>
              <a:t>Investisseurs </a:t>
            </a:r>
            <a:r>
              <a:rPr lang="fr-FR" dirty="0">
                <a:solidFill>
                  <a:schemeClr val="bg2">
                    <a:lumMod val="75000"/>
                  </a:schemeClr>
                </a:solidFill>
                <a:latin typeface="Agency FB" panose="00010606040000040003" pitchFamily="2" charset="0"/>
              </a:rPr>
              <a:t>étant essentiellement la plus-value réalisée lors de la revente de leur participation, </a:t>
            </a:r>
            <a:r>
              <a:rPr lang="fr-FR" dirty="0" smtClean="0">
                <a:solidFill>
                  <a:schemeClr val="bg2">
                    <a:lumMod val="75000"/>
                  </a:schemeClr>
                </a:solidFill>
                <a:latin typeface="Agency FB" panose="00010606040000040003" pitchFamily="2" charset="0"/>
              </a:rPr>
              <a:t>ces derniers peuvent sortir </a:t>
            </a:r>
            <a:r>
              <a:rPr lang="fr-FR" dirty="0">
                <a:solidFill>
                  <a:schemeClr val="bg2">
                    <a:lumMod val="75000"/>
                  </a:schemeClr>
                </a:solidFill>
                <a:latin typeface="Agency FB" panose="00010606040000040003" pitchFamily="2" charset="0"/>
              </a:rPr>
              <a:t>du capital en vendant leurs titres au mieux</a:t>
            </a:r>
            <a:r>
              <a:rPr lang="fr-FR" dirty="0" smtClean="0">
                <a:solidFill>
                  <a:schemeClr val="bg2">
                    <a:lumMod val="75000"/>
                  </a:schemeClr>
                </a:solidFill>
                <a:latin typeface="Agency FB" panose="00010606040000040003" pitchFamily="2" charset="0"/>
              </a:rPr>
              <a:t>.</a:t>
            </a:r>
          </a:p>
          <a:p>
            <a:r>
              <a:rPr lang="fr-FR" dirty="0" smtClean="0">
                <a:solidFill>
                  <a:schemeClr val="bg2">
                    <a:lumMod val="75000"/>
                  </a:schemeClr>
                </a:solidFill>
                <a:latin typeface="Agency FB" panose="00010606040000040003" pitchFamily="2" charset="0"/>
              </a:rPr>
              <a:t>La sortie peut également se faire par: </a:t>
            </a:r>
            <a:r>
              <a:rPr lang="fr-FR" dirty="0">
                <a:solidFill>
                  <a:schemeClr val="bg2">
                    <a:lumMod val="75000"/>
                  </a:schemeClr>
                </a:solidFill>
                <a:latin typeface="Agency FB" panose="00010606040000040003" pitchFamily="2" charset="0"/>
              </a:rPr>
              <a:t/>
            </a:r>
            <a:br>
              <a:rPr lang="fr-FR" dirty="0">
                <a:solidFill>
                  <a:schemeClr val="bg2">
                    <a:lumMod val="75000"/>
                  </a:schemeClr>
                </a:solidFill>
                <a:latin typeface="Agency FB" panose="00010606040000040003" pitchFamily="2" charset="0"/>
              </a:rPr>
            </a:br>
            <a:r>
              <a:rPr lang="fr-FR" dirty="0">
                <a:solidFill>
                  <a:schemeClr val="bg2">
                    <a:lumMod val="75000"/>
                  </a:schemeClr>
                </a:solidFill>
                <a:latin typeface="Agency FB" panose="00010606040000040003" pitchFamily="2" charset="0"/>
              </a:rPr>
              <a:t> </a:t>
            </a:r>
            <a:r>
              <a:rPr lang="fr-FR" dirty="0" smtClean="0">
                <a:solidFill>
                  <a:schemeClr val="bg2">
                    <a:lumMod val="75000"/>
                  </a:schemeClr>
                </a:solidFill>
                <a:latin typeface="Agency FB" panose="00010606040000040003" pitchFamily="2" charset="0"/>
              </a:rPr>
              <a:t>- la </a:t>
            </a:r>
            <a:r>
              <a:rPr lang="fr-FR" dirty="0">
                <a:solidFill>
                  <a:schemeClr val="bg2">
                    <a:lumMod val="75000"/>
                  </a:schemeClr>
                </a:solidFill>
                <a:latin typeface="Agency FB" panose="00010606040000040003" pitchFamily="2" charset="0"/>
              </a:rPr>
              <a:t>réduction ou l'amortissement du capital,</a:t>
            </a:r>
            <a:br>
              <a:rPr lang="fr-FR" dirty="0">
                <a:solidFill>
                  <a:schemeClr val="bg2">
                    <a:lumMod val="75000"/>
                  </a:schemeClr>
                </a:solidFill>
                <a:latin typeface="Agency FB" panose="00010606040000040003" pitchFamily="2" charset="0"/>
              </a:rPr>
            </a:br>
            <a:r>
              <a:rPr lang="fr-FR" dirty="0">
                <a:solidFill>
                  <a:schemeClr val="bg2">
                    <a:lumMod val="75000"/>
                  </a:schemeClr>
                </a:solidFill>
                <a:latin typeface="Agency FB" panose="00010606040000040003" pitchFamily="2" charset="0"/>
              </a:rPr>
              <a:t> </a:t>
            </a:r>
            <a:r>
              <a:rPr lang="fr-FR" dirty="0" smtClean="0">
                <a:solidFill>
                  <a:schemeClr val="bg2">
                    <a:lumMod val="75000"/>
                  </a:schemeClr>
                </a:solidFill>
                <a:latin typeface="Agency FB" panose="00010606040000040003" pitchFamily="2" charset="0"/>
              </a:rPr>
              <a:t>- le </a:t>
            </a:r>
            <a:r>
              <a:rPr lang="fr-FR" dirty="0">
                <a:solidFill>
                  <a:schemeClr val="bg2">
                    <a:lumMod val="75000"/>
                  </a:schemeClr>
                </a:solidFill>
                <a:latin typeface="Agency FB" panose="00010606040000040003" pitchFamily="2" charset="0"/>
              </a:rPr>
              <a:t>rachat des titres par les associés initiaux à un prix convenu,</a:t>
            </a:r>
            <a:br>
              <a:rPr lang="fr-FR" dirty="0">
                <a:solidFill>
                  <a:schemeClr val="bg2">
                    <a:lumMod val="75000"/>
                  </a:schemeClr>
                </a:solidFill>
                <a:latin typeface="Agency FB" panose="00010606040000040003" pitchFamily="2" charset="0"/>
              </a:rPr>
            </a:br>
            <a:r>
              <a:rPr lang="fr-FR" dirty="0">
                <a:solidFill>
                  <a:schemeClr val="bg2">
                    <a:lumMod val="75000"/>
                  </a:schemeClr>
                </a:solidFill>
                <a:latin typeface="Agency FB" panose="00010606040000040003" pitchFamily="2" charset="0"/>
              </a:rPr>
              <a:t> </a:t>
            </a:r>
            <a:r>
              <a:rPr lang="fr-FR" dirty="0" smtClean="0">
                <a:solidFill>
                  <a:schemeClr val="bg2">
                    <a:lumMod val="75000"/>
                  </a:schemeClr>
                </a:solidFill>
                <a:latin typeface="Agency FB" panose="00010606040000040003" pitchFamily="2" charset="0"/>
              </a:rPr>
              <a:t>- la </a:t>
            </a:r>
            <a:r>
              <a:rPr lang="fr-FR" dirty="0">
                <a:solidFill>
                  <a:schemeClr val="bg2">
                    <a:lumMod val="75000"/>
                  </a:schemeClr>
                </a:solidFill>
                <a:latin typeface="Agency FB" panose="00010606040000040003" pitchFamily="2" charset="0"/>
              </a:rPr>
              <a:t>revente des titres à une autre entreprise (fusion absorption)</a:t>
            </a:r>
            <a:br>
              <a:rPr lang="fr-FR" dirty="0">
                <a:solidFill>
                  <a:schemeClr val="bg2">
                    <a:lumMod val="75000"/>
                  </a:schemeClr>
                </a:solidFill>
                <a:latin typeface="Agency FB" panose="00010606040000040003" pitchFamily="2" charset="0"/>
              </a:rPr>
            </a:br>
            <a:r>
              <a:rPr lang="fr-FR" dirty="0">
                <a:solidFill>
                  <a:schemeClr val="bg2">
                    <a:lumMod val="75000"/>
                  </a:schemeClr>
                </a:solidFill>
                <a:latin typeface="Agency FB" panose="00010606040000040003" pitchFamily="2" charset="0"/>
              </a:rPr>
              <a:t> </a:t>
            </a:r>
            <a:r>
              <a:rPr lang="fr-FR" dirty="0" smtClean="0">
                <a:solidFill>
                  <a:schemeClr val="bg2">
                    <a:lumMod val="75000"/>
                  </a:schemeClr>
                </a:solidFill>
                <a:latin typeface="Agency FB" panose="00010606040000040003" pitchFamily="2" charset="0"/>
              </a:rPr>
              <a:t>- l'introduction </a:t>
            </a:r>
            <a:r>
              <a:rPr lang="fr-FR" dirty="0">
                <a:solidFill>
                  <a:schemeClr val="bg2">
                    <a:lumMod val="75000"/>
                  </a:schemeClr>
                </a:solidFill>
                <a:latin typeface="Agency FB" panose="00010606040000040003" pitchFamily="2" charset="0"/>
              </a:rPr>
              <a:t>en Bourse de la société.</a:t>
            </a:r>
          </a:p>
          <a:p>
            <a:endParaRPr lang="fr-FR" dirty="0"/>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36561236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474288"/>
            <a:ext cx="10515600" cy="762841"/>
          </a:xfrm>
        </p:spPr>
        <p:txBody>
          <a:bodyPr/>
          <a:lstStyle/>
          <a:p>
            <a:pPr algn="ctr"/>
            <a:r>
              <a:rPr lang="fr-CH" dirty="0" smtClean="0">
                <a:solidFill>
                  <a:schemeClr val="accent4">
                    <a:lumMod val="60000"/>
                    <a:lumOff val="40000"/>
                  </a:schemeClr>
                </a:solidFill>
                <a:latin typeface="Agency FB" panose="00010606040000040003" pitchFamily="2" charset="0"/>
              </a:rPr>
              <a:t>Le compte courant d’associés</a:t>
            </a: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199" y="1836363"/>
            <a:ext cx="10773229" cy="4680551"/>
          </a:xfrm>
        </p:spPr>
        <p:txBody>
          <a:bodyPr>
            <a:normAutofit lnSpcReduction="10000"/>
          </a:bodyPr>
          <a:lstStyle/>
          <a:p>
            <a:pPr algn="just"/>
            <a:r>
              <a:rPr lang="fr-FR" dirty="0">
                <a:solidFill>
                  <a:schemeClr val="bg2">
                    <a:lumMod val="75000"/>
                  </a:schemeClr>
                </a:solidFill>
                <a:latin typeface="Agency FB" panose="00010606040000040003" pitchFamily="2" charset="0"/>
              </a:rPr>
              <a:t>Lorsque l'entreprise est confrontée à des besoins en financement de sa trésorerie, elle peut faire appel à ses </a:t>
            </a:r>
            <a:r>
              <a:rPr lang="fr-FR" dirty="0" smtClean="0">
                <a:solidFill>
                  <a:schemeClr val="bg2">
                    <a:lumMod val="75000"/>
                  </a:schemeClr>
                </a:solidFill>
                <a:latin typeface="Agency FB" panose="00010606040000040003" pitchFamily="2" charset="0"/>
              </a:rPr>
              <a:t>Associés afin </a:t>
            </a:r>
            <a:r>
              <a:rPr lang="fr-FR" dirty="0">
                <a:solidFill>
                  <a:schemeClr val="bg2">
                    <a:lumMod val="75000"/>
                  </a:schemeClr>
                </a:solidFill>
                <a:latin typeface="Agency FB" panose="00010606040000040003" pitchFamily="2" charset="0"/>
              </a:rPr>
              <a:t>qu'ils lui prêtent les sommes </a:t>
            </a:r>
            <a:r>
              <a:rPr lang="fr-FR" dirty="0" smtClean="0">
                <a:solidFill>
                  <a:schemeClr val="bg2">
                    <a:lumMod val="75000"/>
                  </a:schemeClr>
                </a:solidFill>
                <a:latin typeface="Agency FB" panose="00010606040000040003" pitchFamily="2" charset="0"/>
              </a:rPr>
              <a:t>nécessaires.</a:t>
            </a:r>
          </a:p>
          <a:p>
            <a:pPr algn="just"/>
            <a:r>
              <a:rPr lang="fr-FR" dirty="0">
                <a:solidFill>
                  <a:schemeClr val="bg2">
                    <a:lumMod val="75000"/>
                  </a:schemeClr>
                </a:solidFill>
                <a:latin typeface="Agency FB" panose="00010606040000040003" pitchFamily="2" charset="0"/>
              </a:rPr>
              <a:t>Le compte courant </a:t>
            </a:r>
            <a:r>
              <a:rPr lang="fr-FR" dirty="0" smtClean="0">
                <a:solidFill>
                  <a:schemeClr val="bg2">
                    <a:lumMod val="75000"/>
                  </a:schemeClr>
                </a:solidFill>
                <a:latin typeface="Agency FB" panose="00010606040000040003" pitchFamily="2" charset="0"/>
              </a:rPr>
              <a:t>d'associés </a:t>
            </a:r>
            <a:r>
              <a:rPr lang="fr-FR" dirty="0">
                <a:solidFill>
                  <a:schemeClr val="bg2">
                    <a:lumMod val="75000"/>
                  </a:schemeClr>
                </a:solidFill>
                <a:latin typeface="Agency FB" panose="00010606040000040003" pitchFamily="2" charset="0"/>
              </a:rPr>
              <a:t>est une créance de </a:t>
            </a:r>
            <a:r>
              <a:rPr lang="fr-FR" dirty="0" smtClean="0">
                <a:solidFill>
                  <a:schemeClr val="bg2">
                    <a:lumMod val="75000"/>
                  </a:schemeClr>
                </a:solidFill>
                <a:latin typeface="Agency FB" panose="00010606040000040003" pitchFamily="2" charset="0"/>
              </a:rPr>
              <a:t>l‘Associé </a:t>
            </a:r>
            <a:r>
              <a:rPr lang="fr-FR" dirty="0">
                <a:solidFill>
                  <a:schemeClr val="bg2">
                    <a:lumMod val="75000"/>
                  </a:schemeClr>
                </a:solidFill>
                <a:latin typeface="Agency FB" panose="00010606040000040003" pitchFamily="2" charset="0"/>
              </a:rPr>
              <a:t>ou du dirigeant sur la société, remboursable et rémunérée. </a:t>
            </a:r>
            <a:endParaRPr lang="fr-FR" dirty="0" smtClean="0">
              <a:solidFill>
                <a:schemeClr val="bg2">
                  <a:lumMod val="75000"/>
                </a:schemeClr>
              </a:solidFill>
              <a:latin typeface="Agency FB" panose="00010606040000040003" pitchFamily="2" charset="0"/>
            </a:endParaRPr>
          </a:p>
          <a:p>
            <a:pPr algn="just"/>
            <a:r>
              <a:rPr lang="fr-FR" dirty="0" smtClean="0">
                <a:solidFill>
                  <a:schemeClr val="bg2">
                    <a:lumMod val="75000"/>
                  </a:schemeClr>
                </a:solidFill>
                <a:latin typeface="Agency FB" panose="00010606040000040003" pitchFamily="2" charset="0"/>
              </a:rPr>
              <a:t>Ces avances sont composées soit des sommes versées par les associés dans les caisses de l’entreprise, soit des sommes dues aux associés (dividendes, rémunérations, </a:t>
            </a:r>
            <a:r>
              <a:rPr lang="fr-FR" dirty="0" err="1" smtClean="0">
                <a:solidFill>
                  <a:schemeClr val="bg2">
                    <a:lumMod val="75000"/>
                  </a:schemeClr>
                </a:solidFill>
                <a:latin typeface="Agency FB" panose="00010606040000040003" pitchFamily="2" charset="0"/>
              </a:rPr>
              <a:t>etc</a:t>
            </a:r>
            <a:r>
              <a:rPr lang="fr-FR" dirty="0" smtClean="0">
                <a:solidFill>
                  <a:schemeClr val="bg2">
                    <a:lumMod val="75000"/>
                  </a:schemeClr>
                </a:solidFill>
                <a:latin typeface="Agency FB" panose="00010606040000040003" pitchFamily="2" charset="0"/>
              </a:rPr>
              <a:t>).</a:t>
            </a:r>
            <a:endParaRPr lang="fr-CH" dirty="0" smtClean="0">
              <a:solidFill>
                <a:schemeClr val="bg2">
                  <a:lumMod val="75000"/>
                </a:schemeClr>
              </a:solidFill>
              <a:latin typeface="Agency FB" panose="00010606040000040003" pitchFamily="2" charset="0"/>
            </a:endParaRPr>
          </a:p>
          <a:p>
            <a:pPr algn="just"/>
            <a:r>
              <a:rPr lang="fr-CH" dirty="0" smtClean="0">
                <a:solidFill>
                  <a:schemeClr val="bg2">
                    <a:lumMod val="75000"/>
                  </a:schemeClr>
                </a:solidFill>
                <a:latin typeface="Agency FB" panose="00010606040000040003" pitchFamily="2" charset="0"/>
              </a:rPr>
              <a:t>Pour être titulaire d’un compte courant d’associés, il faut obligatoirement être Associé ou Actionnaire de la société.</a:t>
            </a:r>
          </a:p>
          <a:p>
            <a:pPr algn="just"/>
            <a:r>
              <a:rPr lang="fr-CH" dirty="0" smtClean="0">
                <a:solidFill>
                  <a:schemeClr val="bg2">
                    <a:lumMod val="75000"/>
                  </a:schemeClr>
                </a:solidFill>
                <a:latin typeface="Agency FB" panose="00010606040000040003" pitchFamily="2" charset="0"/>
              </a:rPr>
              <a:t>Dans les SARL et les SAS, il faut détenir au moins 5% du capital social.</a:t>
            </a:r>
          </a:p>
          <a:p>
            <a:pPr algn="just"/>
            <a:r>
              <a:rPr lang="fr-FR" dirty="0">
                <a:solidFill>
                  <a:schemeClr val="bg2">
                    <a:lumMod val="75000"/>
                  </a:schemeClr>
                </a:solidFill>
                <a:latin typeface="Agency FB" panose="00010606040000040003" pitchFamily="2" charset="0"/>
              </a:rPr>
              <a:t>L</a:t>
            </a:r>
            <a:r>
              <a:rPr lang="fr-FR" dirty="0" smtClean="0">
                <a:solidFill>
                  <a:schemeClr val="bg2">
                    <a:lumMod val="75000"/>
                  </a:schemeClr>
                </a:solidFill>
                <a:latin typeface="Agency FB" panose="00010606040000040003" pitchFamily="2" charset="0"/>
              </a:rPr>
              <a:t>es comptes courants d'associés peuvent faire l'objet d'un engagement de blocage sur un certain temps et pour un certain montant. On parle alors de comptes courants bloqués.</a:t>
            </a:r>
            <a:endParaRPr lang="fr-FR"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14831529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p:txBody>
          <a:bodyPr>
            <a:normAutofit/>
          </a:bodyPr>
          <a:lstStyle/>
          <a:p>
            <a:pPr algn="ctr"/>
            <a:r>
              <a:rPr lang="fr-CH" dirty="0" smtClean="0">
                <a:solidFill>
                  <a:schemeClr val="accent4">
                    <a:lumMod val="60000"/>
                    <a:lumOff val="40000"/>
                  </a:schemeClr>
                </a:solidFill>
                <a:latin typeface="Agency FB" panose="00010606040000040003" pitchFamily="2" charset="0"/>
              </a:rPr>
              <a:t>L’émission privée de titres</a:t>
            </a: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2043339"/>
            <a:ext cx="10515600" cy="4351338"/>
          </a:xfrm>
        </p:spPr>
        <p:txBody>
          <a:bodyPr>
            <a:normAutofit/>
          </a:bodyPr>
          <a:lstStyle/>
          <a:p>
            <a:pPr algn="just"/>
            <a:r>
              <a:rPr lang="fr-CH" sz="3200" dirty="0" smtClean="0">
                <a:solidFill>
                  <a:schemeClr val="bg2">
                    <a:lumMod val="75000"/>
                  </a:schemeClr>
                </a:solidFill>
                <a:latin typeface="Agency FB" panose="00010606040000040003" pitchFamily="2" charset="0"/>
              </a:rPr>
              <a:t>L’émission privée de titres concerne principalement les entreprises n’ayant pas encore d’activité, mais qui ont une idée. Ce mode de financement leur permettra de lever un capital et de se financer.</a:t>
            </a:r>
            <a:endParaRPr lang="fr-CH" sz="3200" dirty="0">
              <a:solidFill>
                <a:schemeClr val="bg2">
                  <a:lumMod val="75000"/>
                </a:schemeClr>
              </a:solidFill>
              <a:latin typeface="Agency FB" panose="00010606040000040003" pitchFamily="2" charset="0"/>
            </a:endParaRPr>
          </a:p>
          <a:p>
            <a:pPr algn="just"/>
            <a:r>
              <a:rPr lang="fr-FR" sz="3200" dirty="0">
                <a:solidFill>
                  <a:schemeClr val="bg2">
                    <a:lumMod val="75000"/>
                  </a:schemeClr>
                </a:solidFill>
                <a:latin typeface="Agency FB" panose="00010606040000040003" pitchFamily="2" charset="0"/>
              </a:rPr>
              <a:t>Un titre financier est un titre représentatif d’une partie du capital d’une société (actions) ou d’une partie de sa dette (titres de créances négociables</a:t>
            </a:r>
            <a:r>
              <a:rPr lang="fr-FR" sz="3200" dirty="0" smtClean="0">
                <a:solidFill>
                  <a:schemeClr val="bg2">
                    <a:lumMod val="75000"/>
                  </a:schemeClr>
                </a:solidFill>
                <a:latin typeface="Agency FB" panose="00010606040000040003" pitchFamily="2" charset="0"/>
              </a:rPr>
              <a:t>).</a:t>
            </a:r>
          </a:p>
          <a:p>
            <a:pPr algn="just"/>
            <a:r>
              <a:rPr lang="fr-CH" sz="3200" dirty="0">
                <a:solidFill>
                  <a:schemeClr val="bg2">
                    <a:lumMod val="75000"/>
                  </a:schemeClr>
                </a:solidFill>
                <a:latin typeface="Agency FB" panose="00010606040000040003" pitchFamily="2" charset="0"/>
              </a:rPr>
              <a:t>D</a:t>
            </a:r>
            <a:r>
              <a:rPr lang="fr-CH" sz="3200" dirty="0" smtClean="0">
                <a:solidFill>
                  <a:schemeClr val="bg2">
                    <a:lumMod val="75000"/>
                  </a:schemeClr>
                </a:solidFill>
                <a:latin typeface="Agency FB" panose="00010606040000040003" pitchFamily="2" charset="0"/>
              </a:rPr>
              <a:t>ans le cadre d’une émission privée, un titre correspond à une action, c’est-à-dire une fraction du capital des sociétés commerciales de capital, telles que les sociétés anonymes, les sociétés par actions simplifiées ou les sociétés en commandite par actions.</a:t>
            </a: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20643038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539296"/>
            <a:ext cx="10515600" cy="1077309"/>
          </a:xfrm>
        </p:spPr>
        <p:txBody>
          <a:bodyPr>
            <a:normAutofit/>
          </a:bodyPr>
          <a:lstStyle/>
          <a:p>
            <a:pPr algn="ctr"/>
            <a:r>
              <a:rPr lang="fr-CH" sz="6000" dirty="0" smtClean="0">
                <a:solidFill>
                  <a:schemeClr val="accent4">
                    <a:lumMod val="60000"/>
                    <a:lumOff val="40000"/>
                  </a:schemeClr>
                </a:solidFill>
                <a:latin typeface="Agency FB" panose="00010606040000040003" pitchFamily="2" charset="0"/>
              </a:rPr>
              <a:t>Définitions</a:t>
            </a:r>
            <a:endParaRPr lang="fr-FR" sz="6000"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1901371"/>
            <a:ext cx="10515600" cy="4605740"/>
          </a:xfrm>
        </p:spPr>
        <p:txBody>
          <a:bodyPr>
            <a:noAutofit/>
          </a:bodyPr>
          <a:lstStyle/>
          <a:p>
            <a:pPr algn="just"/>
            <a:r>
              <a:rPr lang="fr-CH" sz="3200" dirty="0" smtClean="0">
                <a:solidFill>
                  <a:schemeClr val="bg2">
                    <a:lumMod val="75000"/>
                  </a:schemeClr>
                </a:solidFill>
                <a:latin typeface="Agency FB" panose="00010606040000040003" pitchFamily="2" charset="0"/>
              </a:rPr>
              <a:t>Le </a:t>
            </a:r>
            <a:r>
              <a:rPr lang="fr-CH" sz="3200" b="1" dirty="0" smtClean="0">
                <a:solidFill>
                  <a:schemeClr val="bg2">
                    <a:lumMod val="75000"/>
                  </a:schemeClr>
                </a:solidFill>
                <a:latin typeface="Agency FB" panose="00010606040000040003" pitchFamily="2" charset="0"/>
              </a:rPr>
              <a:t>FINANCEMENT</a:t>
            </a:r>
            <a:r>
              <a:rPr lang="fr-CH" sz="3200" dirty="0" smtClean="0">
                <a:solidFill>
                  <a:schemeClr val="bg2">
                    <a:lumMod val="75000"/>
                  </a:schemeClr>
                </a:solidFill>
                <a:latin typeface="Agency FB" panose="00010606040000040003" pitchFamily="2" charset="0"/>
              </a:rPr>
              <a:t> signifie étymologiquement l’acte de trouver des solutions pour mener à bien. Par extension, la solution la plus courante étant de l’argent, il désigne la mise à disposition d’un capital.</a:t>
            </a:r>
          </a:p>
          <a:p>
            <a:pPr algn="just"/>
            <a:r>
              <a:rPr lang="fr-CH" sz="3200" dirty="0" smtClean="0">
                <a:solidFill>
                  <a:schemeClr val="bg2">
                    <a:lumMod val="75000"/>
                  </a:schemeClr>
                </a:solidFill>
                <a:latin typeface="Agency FB" panose="00010606040000040003" pitchFamily="2" charset="0"/>
              </a:rPr>
              <a:t>La </a:t>
            </a:r>
            <a:r>
              <a:rPr lang="fr-CH" sz="3200" b="1" dirty="0" smtClean="0">
                <a:solidFill>
                  <a:schemeClr val="bg2">
                    <a:lumMod val="75000"/>
                  </a:schemeClr>
                </a:solidFill>
                <a:latin typeface="Agency FB" panose="00010606040000040003" pitchFamily="2" charset="0"/>
              </a:rPr>
              <a:t>SOCIETE</a:t>
            </a:r>
            <a:r>
              <a:rPr lang="fr-CH" sz="3200" dirty="0" smtClean="0">
                <a:solidFill>
                  <a:schemeClr val="bg2">
                    <a:lumMod val="75000"/>
                  </a:schemeClr>
                </a:solidFill>
                <a:latin typeface="Agency FB" panose="00010606040000040003" pitchFamily="2" charset="0"/>
              </a:rPr>
              <a:t> désigne une personne physique (société simple) ou morale (société anonyme), ou une union de personnes physiques (société en nom collectif) ou morales (consortium).</a:t>
            </a:r>
          </a:p>
          <a:p>
            <a:pPr algn="just"/>
            <a:r>
              <a:rPr lang="fr-CH" sz="3200" dirty="0" smtClean="0">
                <a:solidFill>
                  <a:schemeClr val="bg2">
                    <a:lumMod val="75000"/>
                  </a:schemeClr>
                </a:solidFill>
                <a:latin typeface="Agency FB" panose="00010606040000040003" pitchFamily="2" charset="0"/>
              </a:rPr>
              <a:t>L’</a:t>
            </a:r>
            <a:r>
              <a:rPr lang="fr-CH" sz="3200" b="1" dirty="0" smtClean="0">
                <a:solidFill>
                  <a:schemeClr val="bg2">
                    <a:lumMod val="75000"/>
                  </a:schemeClr>
                </a:solidFill>
                <a:latin typeface="Agency FB" panose="00010606040000040003" pitchFamily="2" charset="0"/>
              </a:rPr>
              <a:t>ENTREPRENEUR</a:t>
            </a:r>
            <a:r>
              <a:rPr lang="fr-CH" sz="3200" dirty="0" smtClean="0">
                <a:solidFill>
                  <a:schemeClr val="bg2">
                    <a:lumMod val="75000"/>
                  </a:schemeClr>
                </a:solidFill>
                <a:latin typeface="Agency FB" panose="00010606040000040003" pitchFamily="2" charset="0"/>
              </a:rPr>
              <a:t> désigne une personne physique qui, après avoir réuni des moyens financiers, techniques et humains, réalise un certain nombre de projets et/ou de prestations moyennant rémunération.</a:t>
            </a:r>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934" y="254530"/>
            <a:ext cx="1362075" cy="1362075"/>
          </a:xfrm>
          <a:prstGeom prst="rect">
            <a:avLst/>
          </a:prstGeom>
        </p:spPr>
      </p:pic>
    </p:spTree>
    <p:extLst>
      <p:ext uri="{BB962C8B-B14F-4D97-AF65-F5344CB8AC3E}">
        <p14:creationId xmlns:p14="http://schemas.microsoft.com/office/powerpoint/2010/main" val="25077488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28800" y="1364342"/>
            <a:ext cx="9525000" cy="5050971"/>
          </a:xfrm>
        </p:spPr>
        <p:txBody>
          <a:bodyPr>
            <a:normAutofit/>
          </a:bodyPr>
          <a:lstStyle/>
          <a:p>
            <a:pPr algn="just"/>
            <a:r>
              <a:rPr lang="fr-CH" dirty="0">
                <a:solidFill>
                  <a:schemeClr val="bg2">
                    <a:lumMod val="75000"/>
                  </a:schemeClr>
                </a:solidFill>
                <a:latin typeface="Agency FB" panose="00010606040000040003" pitchFamily="2" charset="0"/>
              </a:rPr>
              <a:t>La société émettrice va donc faire appel à des </a:t>
            </a:r>
            <a:r>
              <a:rPr lang="fr-CH" dirty="0" smtClean="0">
                <a:solidFill>
                  <a:schemeClr val="bg2">
                    <a:lumMod val="75000"/>
                  </a:schemeClr>
                </a:solidFill>
                <a:latin typeface="Agency FB" panose="00010606040000040003" pitchFamily="2" charset="0"/>
              </a:rPr>
              <a:t>Prospects </a:t>
            </a:r>
            <a:r>
              <a:rPr lang="fr-CH" dirty="0">
                <a:solidFill>
                  <a:schemeClr val="bg2">
                    <a:lumMod val="75000"/>
                  </a:schemeClr>
                </a:solidFill>
                <a:latin typeface="Agency FB" panose="00010606040000040003" pitchFamily="2" charset="0"/>
              </a:rPr>
              <a:t>en leur présentant son concept, son activité ainsi que les stratégies qu’elle entend appliquer afin de se développer. </a:t>
            </a:r>
            <a:endParaRPr lang="fr-CH" dirty="0" smtClean="0">
              <a:solidFill>
                <a:schemeClr val="bg2">
                  <a:lumMod val="75000"/>
                </a:schemeClr>
              </a:solidFill>
              <a:latin typeface="Agency FB" panose="00010606040000040003" pitchFamily="2" charset="0"/>
            </a:endParaRPr>
          </a:p>
          <a:p>
            <a:pPr algn="just"/>
            <a:r>
              <a:rPr lang="fr-CH" dirty="0" smtClean="0">
                <a:solidFill>
                  <a:schemeClr val="bg2">
                    <a:lumMod val="75000"/>
                  </a:schemeClr>
                </a:solidFill>
                <a:latin typeface="Agency FB" panose="00010606040000040003" pitchFamily="2" charset="0"/>
              </a:rPr>
              <a:t>Elle </a:t>
            </a:r>
            <a:r>
              <a:rPr lang="fr-CH" dirty="0">
                <a:solidFill>
                  <a:schemeClr val="bg2">
                    <a:lumMod val="75000"/>
                  </a:schemeClr>
                </a:solidFill>
                <a:latin typeface="Agency FB" panose="00010606040000040003" pitchFamily="2" charset="0"/>
              </a:rPr>
              <a:t>devra faire en sorte d’apporter des réponses </a:t>
            </a:r>
            <a:r>
              <a:rPr lang="fr-CH" dirty="0" smtClean="0">
                <a:solidFill>
                  <a:schemeClr val="bg2">
                    <a:lumMod val="75000"/>
                  </a:schemeClr>
                </a:solidFill>
                <a:latin typeface="Agency FB" panose="00010606040000040003" pitchFamily="2" charset="0"/>
              </a:rPr>
              <a:t>aux questions que </a:t>
            </a:r>
            <a:r>
              <a:rPr lang="fr-CH" dirty="0">
                <a:solidFill>
                  <a:schemeClr val="bg2">
                    <a:lumMod val="75000"/>
                  </a:schemeClr>
                </a:solidFill>
                <a:latin typeface="Agency FB" panose="00010606040000040003" pitchFamily="2" charset="0"/>
              </a:rPr>
              <a:t>se poseront les investisseurs, qui sont :</a:t>
            </a:r>
          </a:p>
          <a:p>
            <a:pPr marL="457200" lvl="1" indent="0" algn="just">
              <a:buNone/>
            </a:pPr>
            <a:r>
              <a:rPr lang="fr-CH" sz="2800" dirty="0">
                <a:solidFill>
                  <a:schemeClr val="bg2">
                    <a:lumMod val="75000"/>
                  </a:schemeClr>
                </a:solidFill>
                <a:latin typeface="Agency FB" panose="00010606040000040003" pitchFamily="2" charset="0"/>
              </a:rPr>
              <a:t>	- quel est le projet ?</a:t>
            </a:r>
          </a:p>
          <a:p>
            <a:pPr marL="457200" lvl="1" indent="0" algn="just">
              <a:buNone/>
            </a:pPr>
            <a:r>
              <a:rPr lang="fr-CH" sz="2800" dirty="0">
                <a:solidFill>
                  <a:schemeClr val="bg2">
                    <a:lumMod val="75000"/>
                  </a:schemeClr>
                </a:solidFill>
                <a:latin typeface="Agency FB" panose="00010606040000040003" pitchFamily="2" charset="0"/>
              </a:rPr>
              <a:t>	- quel est le gain ?</a:t>
            </a:r>
          </a:p>
          <a:p>
            <a:pPr marL="457200" lvl="1" indent="0" algn="just">
              <a:buNone/>
            </a:pPr>
            <a:r>
              <a:rPr lang="fr-CH" sz="2800" dirty="0">
                <a:solidFill>
                  <a:schemeClr val="bg2">
                    <a:lumMod val="75000"/>
                  </a:schemeClr>
                </a:solidFill>
                <a:latin typeface="Agency FB" panose="00010606040000040003" pitchFamily="2" charset="0"/>
              </a:rPr>
              <a:t>	- quel est le montant de l’investissement ?</a:t>
            </a:r>
          </a:p>
          <a:p>
            <a:pPr marL="457200" lvl="1" indent="0" algn="just">
              <a:buNone/>
            </a:pPr>
            <a:r>
              <a:rPr lang="fr-CH" sz="2800" dirty="0">
                <a:solidFill>
                  <a:schemeClr val="bg2">
                    <a:lumMod val="75000"/>
                  </a:schemeClr>
                </a:solidFill>
                <a:latin typeface="Agency FB" panose="00010606040000040003" pitchFamily="2" charset="0"/>
              </a:rPr>
              <a:t>	- à quel moment </a:t>
            </a:r>
            <a:r>
              <a:rPr lang="fr-CH" sz="2800" dirty="0" smtClean="0">
                <a:solidFill>
                  <a:schemeClr val="bg2">
                    <a:lumMod val="75000"/>
                  </a:schemeClr>
                </a:solidFill>
                <a:latin typeface="Agency FB" panose="00010606040000040003" pitchFamily="2" charset="0"/>
              </a:rPr>
              <a:t>faut-il </a:t>
            </a:r>
            <a:r>
              <a:rPr lang="fr-CH" sz="2800" dirty="0">
                <a:solidFill>
                  <a:schemeClr val="bg2">
                    <a:lumMod val="75000"/>
                  </a:schemeClr>
                </a:solidFill>
                <a:latin typeface="Agency FB" panose="00010606040000040003" pitchFamily="2" charset="0"/>
              </a:rPr>
              <a:t>investir ?</a:t>
            </a:r>
          </a:p>
          <a:p>
            <a:pPr marL="457200" lvl="1" indent="0" algn="just">
              <a:buNone/>
            </a:pPr>
            <a:r>
              <a:rPr lang="fr-CH" sz="2800" dirty="0">
                <a:solidFill>
                  <a:schemeClr val="bg2">
                    <a:lumMod val="75000"/>
                  </a:schemeClr>
                </a:solidFill>
                <a:latin typeface="Agency FB" panose="00010606040000040003" pitchFamily="2" charset="0"/>
              </a:rPr>
              <a:t>	- quels sont les risques ?</a:t>
            </a:r>
          </a:p>
          <a:p>
            <a:pPr marL="457200" lvl="1" indent="0" algn="just">
              <a:buNone/>
            </a:pPr>
            <a:r>
              <a:rPr lang="fr-CH" sz="2800" dirty="0">
                <a:solidFill>
                  <a:schemeClr val="bg2">
                    <a:lumMod val="75000"/>
                  </a:schemeClr>
                </a:solidFill>
                <a:latin typeface="Agency FB" panose="00010606040000040003" pitchFamily="2" charset="0"/>
              </a:rPr>
              <a:t>	- quel est l’avancement du projet </a:t>
            </a:r>
            <a:r>
              <a:rPr lang="fr-CH" sz="2800" dirty="0" smtClean="0">
                <a:solidFill>
                  <a:schemeClr val="bg2">
                    <a:lumMod val="75000"/>
                  </a:schemeClr>
                </a:solidFill>
                <a:latin typeface="Agency FB" panose="00010606040000040003" pitchFamily="2" charset="0"/>
              </a:rPr>
              <a:t>?</a:t>
            </a:r>
          </a:p>
          <a:p>
            <a:pPr marL="0" indent="0">
              <a:buNone/>
            </a:pPr>
            <a:endParaRPr lang="fr-FR" dirty="0"/>
          </a:p>
        </p:txBody>
      </p:sp>
      <p:pic>
        <p:nvPicPr>
          <p:cNvPr id="1032" name="Picture 8" descr="http://philippemeyer.fr/wp-content/uploads/2013/09/point-d-interrog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2212" y="3334939"/>
            <a:ext cx="2201863" cy="1651397"/>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pic>
        <p:nvPicPr>
          <p:cNvPr id="1030" name="Picture 6" descr="http://us.cdn3.123rf.com/168nwm/alexandrenunes/alexandrenunes1108/alexandrenunes110800035/10228065-portrait-d-39-un-homme-d-39-affaires-isole-sur-fond-noir-studio-abattu.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29701" y="3200626"/>
            <a:ext cx="2143124" cy="3214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8905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us.cdn2.123rf.com/168nwm/edhar/edhar1312/edhar131200072/24342828-deux-hommes-d-affaires-discutant-isol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3285" y="2671494"/>
            <a:ext cx="2804771" cy="4057919"/>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p:cNvSpPr>
            <a:spLocks noGrp="1"/>
          </p:cNvSpPr>
          <p:nvPr>
            <p:ph idx="1"/>
          </p:nvPr>
        </p:nvSpPr>
        <p:spPr>
          <a:xfrm>
            <a:off x="972456" y="1957388"/>
            <a:ext cx="10515600" cy="4596947"/>
          </a:xfrm>
        </p:spPr>
        <p:txBody>
          <a:bodyPr/>
          <a:lstStyle/>
          <a:p>
            <a:pPr marL="228600" lvl="1" algn="just">
              <a:spcBef>
                <a:spcPts val="1000"/>
              </a:spcBef>
            </a:pPr>
            <a:r>
              <a:rPr lang="fr-CH" sz="2800" dirty="0">
                <a:solidFill>
                  <a:schemeClr val="bg2">
                    <a:lumMod val="75000"/>
                  </a:schemeClr>
                </a:solidFill>
                <a:latin typeface="Agency FB" panose="00010606040000040003" pitchFamily="2" charset="0"/>
              </a:rPr>
              <a:t>Nous examinerons </a:t>
            </a:r>
            <a:r>
              <a:rPr lang="fr-CH" sz="2800" dirty="0" smtClean="0">
                <a:solidFill>
                  <a:schemeClr val="bg2">
                    <a:lumMod val="75000"/>
                  </a:schemeClr>
                </a:solidFill>
                <a:latin typeface="Agency FB" panose="00010606040000040003" pitchFamily="2" charset="0"/>
              </a:rPr>
              <a:t>les </a:t>
            </a:r>
            <a:r>
              <a:rPr lang="fr-CH" sz="2800" dirty="0">
                <a:solidFill>
                  <a:schemeClr val="bg2">
                    <a:lumMod val="75000"/>
                  </a:schemeClr>
                </a:solidFill>
                <a:latin typeface="Agency FB" panose="00010606040000040003" pitchFamily="2" charset="0"/>
              </a:rPr>
              <a:t>moyens par lesquels l’émetteur répondra à ces </a:t>
            </a:r>
            <a:r>
              <a:rPr lang="fr-CH" sz="2800" dirty="0" smtClean="0">
                <a:solidFill>
                  <a:schemeClr val="bg2">
                    <a:lumMod val="75000"/>
                  </a:schemeClr>
                </a:solidFill>
                <a:latin typeface="Agency FB" panose="00010606040000040003" pitchFamily="2" charset="0"/>
              </a:rPr>
              <a:t>interrogations, </a:t>
            </a:r>
            <a:r>
              <a:rPr lang="fr-CH" sz="2800" dirty="0">
                <a:solidFill>
                  <a:schemeClr val="bg2">
                    <a:lumMod val="75000"/>
                  </a:schemeClr>
                </a:solidFill>
                <a:latin typeface="Agency FB" panose="00010606040000040003" pitchFamily="2" charset="0"/>
              </a:rPr>
              <a:t>ainsi que les différentes </a:t>
            </a:r>
            <a:r>
              <a:rPr lang="fr-CH" sz="2800" dirty="0" smtClean="0">
                <a:solidFill>
                  <a:schemeClr val="bg2">
                    <a:lumMod val="75000"/>
                  </a:schemeClr>
                </a:solidFill>
                <a:latin typeface="Agency FB" panose="00010606040000040003" pitchFamily="2" charset="0"/>
              </a:rPr>
              <a:t>phases </a:t>
            </a:r>
            <a:r>
              <a:rPr lang="fr-CH" sz="2800" dirty="0">
                <a:solidFill>
                  <a:schemeClr val="bg2">
                    <a:lumMod val="75000"/>
                  </a:schemeClr>
                </a:solidFill>
                <a:latin typeface="Agency FB" panose="00010606040000040003" pitchFamily="2" charset="0"/>
              </a:rPr>
              <a:t>qui interviennent lors d’une émission privée de </a:t>
            </a:r>
            <a:r>
              <a:rPr lang="fr-CH" sz="2800" dirty="0" smtClean="0">
                <a:solidFill>
                  <a:schemeClr val="bg2">
                    <a:lumMod val="75000"/>
                  </a:schemeClr>
                </a:solidFill>
                <a:latin typeface="Agency FB" panose="00010606040000040003" pitchFamily="2" charset="0"/>
              </a:rPr>
              <a:t>titres :</a:t>
            </a:r>
          </a:p>
          <a:p>
            <a:pPr marL="228600" lvl="1" algn="just">
              <a:spcBef>
                <a:spcPts val="1000"/>
              </a:spcBef>
            </a:pPr>
            <a:endParaRPr lang="fr-CH" sz="2800" dirty="0" smtClean="0">
              <a:solidFill>
                <a:schemeClr val="bg2">
                  <a:lumMod val="75000"/>
                </a:schemeClr>
              </a:solidFill>
              <a:latin typeface="Agency FB" panose="00010606040000040003" pitchFamily="2" charset="0"/>
            </a:endParaRPr>
          </a:p>
          <a:p>
            <a:pPr marL="0" lvl="1" indent="0">
              <a:spcBef>
                <a:spcPts val="1000"/>
              </a:spcBef>
              <a:buNone/>
            </a:pPr>
            <a:r>
              <a:rPr lang="fr-CH" sz="2800" dirty="0" smtClean="0">
                <a:solidFill>
                  <a:schemeClr val="bg2">
                    <a:lumMod val="75000"/>
                  </a:schemeClr>
                </a:solidFill>
                <a:latin typeface="Agency FB" panose="00010606040000040003" pitchFamily="2" charset="0"/>
              </a:rPr>
              <a:t>		- La divulgation</a:t>
            </a:r>
          </a:p>
          <a:p>
            <a:pPr marL="0" lvl="1" indent="0">
              <a:spcBef>
                <a:spcPts val="1000"/>
              </a:spcBef>
              <a:buNone/>
            </a:pPr>
            <a:r>
              <a:rPr lang="fr-CH" sz="2800" dirty="0">
                <a:solidFill>
                  <a:schemeClr val="bg2">
                    <a:lumMod val="75000"/>
                  </a:schemeClr>
                </a:solidFill>
                <a:latin typeface="Agency FB" panose="00010606040000040003" pitchFamily="2" charset="0"/>
              </a:rPr>
              <a:t>	</a:t>
            </a:r>
            <a:r>
              <a:rPr lang="fr-CH" sz="2800" dirty="0" smtClean="0">
                <a:solidFill>
                  <a:schemeClr val="bg2">
                    <a:lumMod val="75000"/>
                  </a:schemeClr>
                </a:solidFill>
                <a:latin typeface="Agency FB" panose="00010606040000040003" pitchFamily="2" charset="0"/>
              </a:rPr>
              <a:t>	- la distribution de l’émission</a:t>
            </a:r>
          </a:p>
          <a:p>
            <a:pPr marL="0" lvl="1" indent="0">
              <a:spcBef>
                <a:spcPts val="1000"/>
              </a:spcBef>
              <a:buNone/>
            </a:pPr>
            <a:r>
              <a:rPr lang="fr-CH" sz="2800" dirty="0">
                <a:solidFill>
                  <a:schemeClr val="bg2">
                    <a:lumMod val="75000"/>
                  </a:schemeClr>
                </a:solidFill>
                <a:latin typeface="Agency FB" panose="00010606040000040003" pitchFamily="2" charset="0"/>
              </a:rPr>
              <a:t>	</a:t>
            </a:r>
            <a:r>
              <a:rPr lang="fr-CH" sz="2800" dirty="0" smtClean="0">
                <a:solidFill>
                  <a:schemeClr val="bg2">
                    <a:lumMod val="75000"/>
                  </a:schemeClr>
                </a:solidFill>
                <a:latin typeface="Agency FB" panose="00010606040000040003" pitchFamily="2" charset="0"/>
              </a:rPr>
              <a:t>	- la souscription de l’émission</a:t>
            </a:r>
          </a:p>
          <a:p>
            <a:pPr marL="0" lvl="1" indent="0">
              <a:spcBef>
                <a:spcPts val="1000"/>
              </a:spcBef>
              <a:buNone/>
            </a:pPr>
            <a:r>
              <a:rPr lang="fr-CH" sz="2800" dirty="0">
                <a:solidFill>
                  <a:schemeClr val="bg2">
                    <a:lumMod val="75000"/>
                  </a:schemeClr>
                </a:solidFill>
                <a:latin typeface="Agency FB" panose="00010606040000040003" pitchFamily="2" charset="0"/>
              </a:rPr>
              <a:t>	</a:t>
            </a:r>
            <a:r>
              <a:rPr lang="fr-CH" sz="2800" dirty="0" smtClean="0">
                <a:solidFill>
                  <a:schemeClr val="bg2">
                    <a:lumMod val="75000"/>
                  </a:schemeClr>
                </a:solidFill>
                <a:latin typeface="Agency FB" panose="00010606040000040003" pitchFamily="2" charset="0"/>
              </a:rPr>
              <a:t>	- l’attribution de l’émission</a:t>
            </a:r>
          </a:p>
          <a:p>
            <a:pPr marL="0" lvl="1" indent="0">
              <a:spcBef>
                <a:spcPts val="1000"/>
              </a:spcBef>
              <a:buNone/>
            </a:pPr>
            <a:r>
              <a:rPr lang="fr-CH" sz="2800" dirty="0">
                <a:solidFill>
                  <a:schemeClr val="bg2">
                    <a:lumMod val="75000"/>
                  </a:schemeClr>
                </a:solidFill>
                <a:latin typeface="Agency FB" panose="00010606040000040003" pitchFamily="2" charset="0"/>
              </a:rPr>
              <a:t>	</a:t>
            </a:r>
            <a:r>
              <a:rPr lang="fr-CH" sz="2800" dirty="0" smtClean="0">
                <a:solidFill>
                  <a:schemeClr val="bg2">
                    <a:lumMod val="75000"/>
                  </a:schemeClr>
                </a:solidFill>
                <a:latin typeface="Agency FB" panose="00010606040000040003" pitchFamily="2" charset="0"/>
              </a:rPr>
              <a:t>	- la fin du cycle de financement.</a:t>
            </a:r>
            <a:endParaRPr lang="fr-FR" sz="2800" dirty="0">
              <a:solidFill>
                <a:schemeClr val="bg2">
                  <a:lumMod val="75000"/>
                </a:schemeClr>
              </a:solidFill>
              <a:latin typeface="Agency FB" panose="00010606040000040003" pitchFamily="2" charset="0"/>
            </a:endParaRPr>
          </a:p>
          <a:p>
            <a:endParaRPr lang="fr-FR" dirty="0"/>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10547661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578223"/>
            <a:ext cx="10515600" cy="762841"/>
          </a:xfrm>
        </p:spPr>
        <p:txBody>
          <a:bodyPr>
            <a:normAutofit/>
          </a:bodyPr>
          <a:lstStyle/>
          <a:p>
            <a:pPr algn="ctr"/>
            <a:r>
              <a:rPr lang="fr-CH" sz="3600" dirty="0" smtClean="0">
                <a:solidFill>
                  <a:schemeClr val="accent4">
                    <a:lumMod val="60000"/>
                    <a:lumOff val="40000"/>
                  </a:schemeClr>
                </a:solidFill>
                <a:latin typeface="Agency FB" panose="00010606040000040003" pitchFamily="2" charset="0"/>
              </a:rPr>
              <a:t>La divulgation</a:t>
            </a:r>
            <a:endParaRPr lang="fr-FR" sz="3600"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1801906"/>
            <a:ext cx="10515600" cy="4706470"/>
          </a:xfrm>
        </p:spPr>
        <p:txBody>
          <a:bodyPr>
            <a:noAutofit/>
          </a:bodyPr>
          <a:lstStyle/>
          <a:p>
            <a:pPr algn="just"/>
            <a:r>
              <a:rPr lang="fr-CH" sz="3200" dirty="0" smtClean="0">
                <a:solidFill>
                  <a:schemeClr val="bg2">
                    <a:lumMod val="75000"/>
                  </a:schemeClr>
                </a:solidFill>
                <a:latin typeface="Agency FB" panose="00010606040000040003" pitchFamily="2" charset="0"/>
              </a:rPr>
              <a:t>L’Entrepreneur doit tout d’abord matérialiser sa proposition, de manière à informer le prospect, et créer de la transparence.</a:t>
            </a:r>
          </a:p>
          <a:p>
            <a:pPr algn="just"/>
            <a:r>
              <a:rPr lang="fr-CH" sz="3200" dirty="0" smtClean="0">
                <a:solidFill>
                  <a:schemeClr val="bg2">
                    <a:lumMod val="75000"/>
                  </a:schemeClr>
                </a:solidFill>
                <a:latin typeface="Agency FB" panose="00010606040000040003" pitchFamily="2" charset="0"/>
              </a:rPr>
              <a:t>Il doit donc établir un document de divulgation de l’information (</a:t>
            </a:r>
            <a:r>
              <a:rPr lang="fr-CH" sz="3200" dirty="0" err="1" smtClean="0">
                <a:solidFill>
                  <a:schemeClr val="bg2">
                    <a:lumMod val="75000"/>
                  </a:schemeClr>
                </a:solidFill>
                <a:latin typeface="Agency FB" panose="00010606040000040003" pitchFamily="2" charset="0"/>
              </a:rPr>
              <a:t>disclosure</a:t>
            </a:r>
            <a:r>
              <a:rPr lang="fr-CH" sz="3200" dirty="0" smtClean="0">
                <a:solidFill>
                  <a:schemeClr val="bg2">
                    <a:lumMod val="75000"/>
                  </a:schemeClr>
                </a:solidFill>
                <a:latin typeface="Agency FB" panose="00010606040000040003" pitchFamily="2" charset="0"/>
              </a:rPr>
              <a:t> document).</a:t>
            </a:r>
          </a:p>
          <a:p>
            <a:pPr algn="just"/>
            <a:r>
              <a:rPr lang="fr-CH" sz="3200" dirty="0" smtClean="0">
                <a:solidFill>
                  <a:schemeClr val="bg2">
                    <a:lumMod val="75000"/>
                  </a:schemeClr>
                </a:solidFill>
                <a:latin typeface="Agency FB" panose="00010606040000040003" pitchFamily="2" charset="0"/>
              </a:rPr>
              <a:t>La loi exige que ce document contienne toute information qui, par sa nature pourrait : </a:t>
            </a:r>
          </a:p>
          <a:p>
            <a:pPr marL="1076325" algn="just" defTabSz="719138">
              <a:buFont typeface="Wingdings" panose="05000000000000000000" pitchFamily="2" charset="2"/>
              <a:buChar char="ü"/>
            </a:pPr>
            <a:r>
              <a:rPr lang="fr-CH" sz="3200" dirty="0">
                <a:solidFill>
                  <a:schemeClr val="bg2">
                    <a:lumMod val="75000"/>
                  </a:schemeClr>
                </a:solidFill>
                <a:latin typeface="Agency FB" panose="00010606040000040003" pitchFamily="2" charset="0"/>
              </a:rPr>
              <a:t> </a:t>
            </a:r>
            <a:r>
              <a:rPr lang="fr-CH" sz="3200" dirty="0" smtClean="0">
                <a:solidFill>
                  <a:schemeClr val="bg2">
                    <a:lumMod val="75000"/>
                  </a:schemeClr>
                </a:solidFill>
                <a:latin typeface="Agency FB" panose="00010606040000040003" pitchFamily="2" charset="0"/>
              </a:rPr>
              <a:t>	contribuer utilement à la formation de l’opinion éclairée d’un 	investisseur professionnel prudent</a:t>
            </a:r>
          </a:p>
          <a:p>
            <a:pPr marL="901700" lvl="1" indent="536575" algn="just" defTabSz="719138">
              <a:buFont typeface="Wingdings" panose="05000000000000000000" pitchFamily="2" charset="2"/>
              <a:buChar char="ü"/>
            </a:pPr>
            <a:r>
              <a:rPr lang="fr-CH" sz="3200" dirty="0" smtClean="0">
                <a:solidFill>
                  <a:schemeClr val="bg2">
                    <a:lumMod val="75000"/>
                  </a:schemeClr>
                </a:solidFill>
                <a:latin typeface="Agency FB" panose="00010606040000040003" pitchFamily="2" charset="0"/>
              </a:rPr>
              <a:t>ou avoir un impact direct ou indirect sur sa décision.</a:t>
            </a:r>
            <a:endParaRPr lang="fr-FR" sz="3200"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35989225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p:cNvSpPr>
            <a:spLocks noGrp="1"/>
          </p:cNvSpPr>
          <p:nvPr>
            <p:ph idx="1"/>
          </p:nvPr>
        </p:nvSpPr>
        <p:spPr>
          <a:xfrm>
            <a:off x="838200" y="1843314"/>
            <a:ext cx="10515600" cy="4333649"/>
          </a:xfrm>
        </p:spPr>
        <p:txBody>
          <a:bodyPr>
            <a:normAutofit/>
          </a:bodyPr>
          <a:lstStyle/>
          <a:p>
            <a:pPr algn="just"/>
            <a:r>
              <a:rPr lang="fr-CH" dirty="0" smtClean="0">
                <a:solidFill>
                  <a:schemeClr val="bg2">
                    <a:lumMod val="75000"/>
                  </a:schemeClr>
                </a:solidFill>
                <a:latin typeface="Agency FB" panose="00010606040000040003" pitchFamily="2" charset="0"/>
              </a:rPr>
              <a:t>Ce document peut se présenter sous différentes formes légales selon le type de financement. Il peut s’appeler :</a:t>
            </a:r>
          </a:p>
          <a:p>
            <a:pPr lvl="2" algn="just">
              <a:buFontTx/>
              <a:buChar char="-"/>
            </a:pPr>
            <a:r>
              <a:rPr lang="fr-CH" sz="2800" dirty="0" err="1" smtClean="0">
                <a:solidFill>
                  <a:schemeClr val="bg2">
                    <a:lumMod val="75000"/>
                  </a:schemeClr>
                </a:solidFill>
                <a:latin typeface="Agency FB" panose="00010606040000040003" pitchFamily="2" charset="0"/>
              </a:rPr>
              <a:t>Memoramdum</a:t>
            </a:r>
            <a:r>
              <a:rPr lang="fr-CH" sz="2800" dirty="0" smtClean="0">
                <a:solidFill>
                  <a:schemeClr val="bg2">
                    <a:lumMod val="75000"/>
                  </a:schemeClr>
                </a:solidFill>
                <a:latin typeface="Agency FB" panose="00010606040000040003" pitchFamily="2" charset="0"/>
              </a:rPr>
              <a:t>, </a:t>
            </a:r>
            <a:r>
              <a:rPr lang="fr-CH" sz="2800" dirty="0" err="1" smtClean="0">
                <a:solidFill>
                  <a:schemeClr val="bg2">
                    <a:lumMod val="75000"/>
                  </a:schemeClr>
                </a:solidFill>
                <a:latin typeface="Agency FB" panose="00010606040000040003" pitchFamily="2" charset="0"/>
              </a:rPr>
              <a:t>Memorandum</a:t>
            </a:r>
            <a:r>
              <a:rPr lang="fr-CH" sz="2800" dirty="0" smtClean="0">
                <a:solidFill>
                  <a:schemeClr val="bg2">
                    <a:lumMod val="75000"/>
                  </a:schemeClr>
                </a:solidFill>
                <a:latin typeface="Agency FB" panose="00010606040000040003" pitchFamily="2" charset="0"/>
              </a:rPr>
              <a:t> d’Emission ou </a:t>
            </a:r>
            <a:r>
              <a:rPr lang="fr-CH" sz="2800" dirty="0" err="1" smtClean="0">
                <a:solidFill>
                  <a:schemeClr val="bg2">
                    <a:lumMod val="75000"/>
                  </a:schemeClr>
                </a:solidFill>
                <a:latin typeface="Agency FB" panose="00010606040000040003" pitchFamily="2" charset="0"/>
              </a:rPr>
              <a:t>Memorandum</a:t>
            </a:r>
            <a:r>
              <a:rPr lang="fr-CH" sz="2800" dirty="0" smtClean="0">
                <a:solidFill>
                  <a:schemeClr val="bg2">
                    <a:lumMod val="75000"/>
                  </a:schemeClr>
                </a:solidFill>
                <a:latin typeface="Agency FB" panose="00010606040000040003" pitchFamily="2" charset="0"/>
              </a:rPr>
              <a:t> de Placement</a:t>
            </a:r>
          </a:p>
          <a:p>
            <a:pPr lvl="2" algn="just">
              <a:buFontTx/>
              <a:buChar char="-"/>
            </a:pPr>
            <a:r>
              <a:rPr lang="fr-CH" sz="2800" dirty="0" smtClean="0">
                <a:solidFill>
                  <a:schemeClr val="bg2">
                    <a:lumMod val="75000"/>
                  </a:schemeClr>
                </a:solidFill>
                <a:latin typeface="Agency FB" panose="00010606040000040003" pitchFamily="2" charset="0"/>
              </a:rPr>
              <a:t>Prospectus ou Prospectus d’Emission</a:t>
            </a:r>
          </a:p>
          <a:p>
            <a:pPr lvl="2" algn="just">
              <a:buFontTx/>
              <a:buChar char="-"/>
            </a:pPr>
            <a:r>
              <a:rPr lang="fr-CH" sz="2800" dirty="0" smtClean="0">
                <a:solidFill>
                  <a:schemeClr val="bg2">
                    <a:lumMod val="75000"/>
                  </a:schemeClr>
                </a:solidFill>
                <a:latin typeface="Agency FB" panose="00010606040000040003" pitchFamily="2" charset="0"/>
              </a:rPr>
              <a:t>Circulaire (plutôt rare)</a:t>
            </a:r>
          </a:p>
          <a:p>
            <a:pPr marL="342900" lvl="2" indent="-342900" algn="just">
              <a:tabLst>
                <a:tab pos="981075" algn="l"/>
              </a:tabLst>
            </a:pPr>
            <a:r>
              <a:rPr lang="fr-CH" sz="2800" dirty="0" smtClean="0">
                <a:solidFill>
                  <a:schemeClr val="bg2">
                    <a:lumMod val="75000"/>
                  </a:schemeClr>
                </a:solidFill>
                <a:latin typeface="Agency FB" panose="00010606040000040003" pitchFamily="2" charset="0"/>
              </a:rPr>
              <a:t>Un </a:t>
            </a:r>
            <a:r>
              <a:rPr lang="fr-CH" sz="2800" dirty="0" err="1" smtClean="0">
                <a:solidFill>
                  <a:schemeClr val="bg2">
                    <a:lumMod val="75000"/>
                  </a:schemeClr>
                </a:solidFill>
                <a:latin typeface="Agency FB" panose="00010606040000040003" pitchFamily="2" charset="0"/>
              </a:rPr>
              <a:t>Memoramdum</a:t>
            </a:r>
            <a:r>
              <a:rPr lang="fr-CH" sz="2800" dirty="0" smtClean="0">
                <a:solidFill>
                  <a:schemeClr val="bg2">
                    <a:lumMod val="75000"/>
                  </a:schemeClr>
                </a:solidFill>
                <a:latin typeface="Agency FB" panose="00010606040000040003" pitchFamily="2" charset="0"/>
              </a:rPr>
              <a:t> d’Emission est un </a:t>
            </a:r>
            <a:r>
              <a:rPr lang="fr-CH" sz="2800" b="1" dirty="0" smtClean="0">
                <a:solidFill>
                  <a:schemeClr val="bg2">
                    <a:lumMod val="75000"/>
                  </a:schemeClr>
                </a:solidFill>
                <a:latin typeface="Agency FB" panose="00010606040000040003" pitchFamily="2" charset="0"/>
              </a:rPr>
              <a:t>document contractuel</a:t>
            </a:r>
            <a:r>
              <a:rPr lang="fr-CH" sz="2800" dirty="0" smtClean="0">
                <a:solidFill>
                  <a:schemeClr val="bg2">
                    <a:lumMod val="75000"/>
                  </a:schemeClr>
                </a:solidFill>
                <a:latin typeface="Agency FB" panose="00010606040000040003" pitchFamily="2" charset="0"/>
              </a:rPr>
              <a:t>, incluant un contrat de souscription ainsi qu’une partie informative importante. </a:t>
            </a:r>
          </a:p>
          <a:p>
            <a:pPr marL="342900" lvl="2" indent="-342900" algn="just">
              <a:tabLst>
                <a:tab pos="981075" algn="l"/>
              </a:tabLst>
            </a:pPr>
            <a:r>
              <a:rPr lang="fr-CH" sz="2800" dirty="0" smtClean="0">
                <a:solidFill>
                  <a:schemeClr val="bg2">
                    <a:lumMod val="75000"/>
                  </a:schemeClr>
                </a:solidFill>
                <a:latin typeface="Agency FB" panose="00010606040000040003" pitchFamily="2" charset="0"/>
              </a:rPr>
              <a:t>Chacun des termes contenu dans ce document est </a:t>
            </a:r>
            <a:r>
              <a:rPr lang="fr-CH" sz="2800" b="1" dirty="0" smtClean="0">
                <a:solidFill>
                  <a:schemeClr val="bg2">
                    <a:lumMod val="75000"/>
                  </a:schemeClr>
                </a:solidFill>
                <a:latin typeface="Agency FB" panose="00010606040000040003" pitchFamily="2" charset="0"/>
              </a:rPr>
              <a:t>contractuel</a:t>
            </a:r>
            <a:r>
              <a:rPr lang="fr-CH" sz="2800" dirty="0" smtClean="0">
                <a:solidFill>
                  <a:schemeClr val="bg2">
                    <a:lumMod val="75000"/>
                  </a:schemeClr>
                </a:solidFill>
                <a:latin typeface="Agency FB" panose="00010606040000040003" pitchFamily="2" charset="0"/>
              </a:rPr>
              <a:t>. La responsabilité de l’émetteur, mais aussi celle de toutes les personnes intervenant dans le processus d’émission est engagée en cas d’inexactitude des informations communiquées.</a:t>
            </a: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40031343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p:txBody>
          <a:bodyPr>
            <a:normAutofit/>
          </a:bodyPr>
          <a:lstStyle/>
          <a:p>
            <a:pPr algn="ctr"/>
            <a:r>
              <a:rPr lang="fr-CH" sz="3600" dirty="0" smtClean="0">
                <a:solidFill>
                  <a:schemeClr val="accent4">
                    <a:lumMod val="60000"/>
                    <a:lumOff val="40000"/>
                  </a:schemeClr>
                </a:solidFill>
                <a:latin typeface="Agency FB" panose="00010606040000040003" pitchFamily="2" charset="0"/>
              </a:rPr>
              <a:t>La distribution de l’émission</a:t>
            </a:r>
            <a:endParaRPr lang="fr-FR" sz="3600"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2025650"/>
            <a:ext cx="10515600" cy="4351338"/>
          </a:xfrm>
        </p:spPr>
        <p:txBody>
          <a:bodyPr/>
          <a:lstStyle/>
          <a:p>
            <a:pPr algn="just"/>
            <a:r>
              <a:rPr lang="fr-CH" dirty="0" smtClean="0">
                <a:solidFill>
                  <a:schemeClr val="bg2">
                    <a:lumMod val="75000"/>
                  </a:schemeClr>
                </a:solidFill>
                <a:latin typeface="Agency FB" panose="00010606040000040003" pitchFamily="2" charset="0"/>
              </a:rPr>
              <a:t>Pour atteindre le Prospect, l’Emetteur invite les Investisseurs potentiels à des road-shows afin de leur présenter son activité, sa structure, ses produits et services ainsi que l’opportunité d’investir chez lui.</a:t>
            </a:r>
          </a:p>
          <a:p>
            <a:pPr algn="just"/>
            <a:r>
              <a:rPr lang="fr-CH" dirty="0" smtClean="0">
                <a:solidFill>
                  <a:schemeClr val="bg2">
                    <a:lumMod val="75000"/>
                  </a:schemeClr>
                </a:solidFill>
                <a:latin typeface="Agency FB" panose="00010606040000040003" pitchFamily="2" charset="0"/>
              </a:rPr>
              <a:t>Le mode d’invitation est hautement réglementé car il établit la distinction entre distribution privée et publique.</a:t>
            </a:r>
          </a:p>
          <a:p>
            <a:pPr algn="just"/>
            <a:r>
              <a:rPr lang="fr-CH" dirty="0" smtClean="0">
                <a:solidFill>
                  <a:schemeClr val="bg2">
                    <a:lumMod val="75000"/>
                  </a:schemeClr>
                </a:solidFill>
                <a:latin typeface="Agency FB" panose="00010606040000040003" pitchFamily="2" charset="0"/>
              </a:rPr>
              <a:t>Pour obtenir le document de divulgation, l’Emetteur est généralement obligé de signer un récépissé et un contrat de confidentialité et de non-concurrence.</a:t>
            </a:r>
          </a:p>
          <a:p>
            <a:pPr algn="just"/>
            <a:r>
              <a:rPr lang="fr-CH" dirty="0" smtClean="0">
                <a:solidFill>
                  <a:schemeClr val="bg2">
                    <a:lumMod val="75000"/>
                  </a:schemeClr>
                </a:solidFill>
                <a:latin typeface="Agency FB" panose="00010606040000040003" pitchFamily="2" charset="0"/>
              </a:rPr>
              <a:t>La remise de la divulgation est soumise à des règles très strictes pouvant entraîner des sanctions criminelles.</a:t>
            </a:r>
            <a:endParaRPr lang="fr-FR"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38022680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p:cNvSpPr>
            <a:spLocks noGrp="1"/>
          </p:cNvSpPr>
          <p:nvPr>
            <p:ph idx="1"/>
          </p:nvPr>
        </p:nvSpPr>
        <p:spPr>
          <a:xfrm>
            <a:off x="1857828" y="1132114"/>
            <a:ext cx="9495971" cy="5355771"/>
          </a:xfrm>
        </p:spPr>
        <p:txBody>
          <a:bodyPr>
            <a:normAutofit/>
          </a:bodyPr>
          <a:lstStyle/>
          <a:p>
            <a:pPr algn="just"/>
            <a:r>
              <a:rPr lang="fr-CH" dirty="0" smtClean="0">
                <a:solidFill>
                  <a:schemeClr val="bg2">
                    <a:lumMod val="75000"/>
                  </a:schemeClr>
                </a:solidFill>
                <a:latin typeface="Agency FB" panose="00010606040000040003" pitchFamily="2" charset="0"/>
              </a:rPr>
              <a:t>Le Prospect doit disposer d’un temps raisonnable pour prendre connaissance de la divulgation (au moins 1 jour ouvrable).</a:t>
            </a:r>
          </a:p>
          <a:p>
            <a:pPr algn="just"/>
            <a:r>
              <a:rPr lang="fr-CH" dirty="0" smtClean="0">
                <a:solidFill>
                  <a:schemeClr val="bg2">
                    <a:lumMod val="75000"/>
                  </a:schemeClr>
                </a:solidFill>
                <a:latin typeface="Agency FB" panose="00010606040000040003" pitchFamily="2" charset="0"/>
              </a:rPr>
              <a:t>Ensuite, le Prospect doit avoir l’opportunité de poser des questions à l’Emetteur et de mener une procédure de Diligence.</a:t>
            </a:r>
          </a:p>
          <a:p>
            <a:pPr algn="just"/>
            <a:r>
              <a:rPr lang="fr-CH" dirty="0" smtClean="0">
                <a:solidFill>
                  <a:schemeClr val="bg2">
                    <a:lumMod val="75000"/>
                  </a:schemeClr>
                </a:solidFill>
                <a:latin typeface="Agency FB" panose="00010606040000040003" pitchFamily="2" charset="0"/>
              </a:rPr>
              <a:t>La distribution de l’émission est soumise au respect de plusieurs principes : </a:t>
            </a:r>
          </a:p>
          <a:p>
            <a:pPr marL="457200" lvl="1" indent="0">
              <a:buNone/>
            </a:pPr>
            <a:r>
              <a:rPr lang="fr-CH" sz="2800" dirty="0">
                <a:solidFill>
                  <a:schemeClr val="bg2">
                    <a:lumMod val="75000"/>
                  </a:schemeClr>
                </a:solidFill>
                <a:latin typeface="Agency FB" panose="00010606040000040003" pitchFamily="2" charset="0"/>
              </a:rPr>
              <a:t>	</a:t>
            </a:r>
            <a:r>
              <a:rPr lang="fr-CH" sz="2800" dirty="0" smtClean="0">
                <a:solidFill>
                  <a:schemeClr val="bg2">
                    <a:lumMod val="75000"/>
                  </a:schemeClr>
                </a:solidFill>
                <a:latin typeface="Agency FB" panose="00010606040000040003" pitchFamily="2" charset="0"/>
              </a:rPr>
              <a:t>- Vendre en divulguant tout ( Full </a:t>
            </a:r>
            <a:r>
              <a:rPr lang="fr-CH" sz="2800" dirty="0" err="1" smtClean="0">
                <a:solidFill>
                  <a:schemeClr val="bg2">
                    <a:lumMod val="75000"/>
                  </a:schemeClr>
                </a:solidFill>
                <a:latin typeface="Agency FB" panose="00010606040000040003" pitchFamily="2" charset="0"/>
              </a:rPr>
              <a:t>Diclosure</a:t>
            </a:r>
            <a:r>
              <a:rPr lang="fr-CH" sz="2800" dirty="0" smtClean="0">
                <a:solidFill>
                  <a:schemeClr val="bg2">
                    <a:lumMod val="75000"/>
                  </a:schemeClr>
                </a:solidFill>
                <a:latin typeface="Agency FB" panose="00010606040000040003" pitchFamily="2" charset="0"/>
              </a:rPr>
              <a:t>)</a:t>
            </a:r>
          </a:p>
          <a:p>
            <a:pPr marL="457200" lvl="1" indent="0">
              <a:buNone/>
            </a:pPr>
            <a:r>
              <a:rPr lang="fr-CH" sz="2800" dirty="0">
                <a:solidFill>
                  <a:schemeClr val="bg2">
                    <a:lumMod val="75000"/>
                  </a:schemeClr>
                </a:solidFill>
                <a:latin typeface="Agency FB" panose="00010606040000040003" pitchFamily="2" charset="0"/>
              </a:rPr>
              <a:t>	</a:t>
            </a:r>
            <a:r>
              <a:rPr lang="fr-CH" sz="2800" dirty="0" smtClean="0">
                <a:solidFill>
                  <a:schemeClr val="bg2">
                    <a:lumMod val="75000"/>
                  </a:schemeClr>
                </a:solidFill>
                <a:latin typeface="Agency FB" panose="00010606040000040003" pitchFamily="2" charset="0"/>
              </a:rPr>
              <a:t>- La vente doit être effectuée au moyen de la divulgation</a:t>
            </a:r>
          </a:p>
          <a:p>
            <a:pPr marL="457200" lvl="1" indent="0">
              <a:buNone/>
            </a:pPr>
            <a:r>
              <a:rPr lang="fr-CH" sz="2800" dirty="0">
                <a:solidFill>
                  <a:schemeClr val="bg2">
                    <a:lumMod val="75000"/>
                  </a:schemeClr>
                </a:solidFill>
                <a:latin typeface="Agency FB" panose="00010606040000040003" pitchFamily="2" charset="0"/>
              </a:rPr>
              <a:t>	</a:t>
            </a:r>
            <a:r>
              <a:rPr lang="fr-CH" sz="2800" dirty="0" smtClean="0">
                <a:solidFill>
                  <a:schemeClr val="bg2">
                    <a:lumMod val="75000"/>
                  </a:schemeClr>
                </a:solidFill>
                <a:latin typeface="Agency FB" panose="00010606040000040003" pitchFamily="2" charset="0"/>
              </a:rPr>
              <a:t>- L’égalité de traitement entre les Prospects</a:t>
            </a:r>
          </a:p>
          <a:p>
            <a:pPr marL="457200" lvl="1" indent="0">
              <a:buNone/>
            </a:pPr>
            <a:r>
              <a:rPr lang="fr-CH" sz="2800" dirty="0">
                <a:solidFill>
                  <a:schemeClr val="bg2">
                    <a:lumMod val="75000"/>
                  </a:schemeClr>
                </a:solidFill>
                <a:latin typeface="Agency FB" panose="00010606040000040003" pitchFamily="2" charset="0"/>
              </a:rPr>
              <a:t>	</a:t>
            </a:r>
            <a:r>
              <a:rPr lang="fr-CH" sz="2800" dirty="0" smtClean="0">
                <a:solidFill>
                  <a:schemeClr val="bg2">
                    <a:lumMod val="75000"/>
                  </a:schemeClr>
                </a:solidFill>
                <a:latin typeface="Agency FB" panose="00010606040000040003" pitchFamily="2" charset="0"/>
              </a:rPr>
              <a:t>- L’interdiction de vendre une rentabilité</a:t>
            </a:r>
          </a:p>
          <a:p>
            <a:pPr marL="457200" lvl="1" indent="0">
              <a:buNone/>
            </a:pPr>
            <a:r>
              <a:rPr lang="fr-CH" sz="2800" dirty="0">
                <a:solidFill>
                  <a:schemeClr val="bg2">
                    <a:lumMod val="75000"/>
                  </a:schemeClr>
                </a:solidFill>
                <a:latin typeface="Agency FB" panose="00010606040000040003" pitchFamily="2" charset="0"/>
              </a:rPr>
              <a:t>	</a:t>
            </a:r>
            <a:r>
              <a:rPr lang="fr-CH" sz="2800" dirty="0" smtClean="0">
                <a:solidFill>
                  <a:schemeClr val="bg2">
                    <a:lumMod val="75000"/>
                  </a:schemeClr>
                </a:solidFill>
                <a:latin typeface="Agency FB" panose="00010606040000040003" pitchFamily="2" charset="0"/>
              </a:rPr>
              <a:t>- L’interdiction de vendre une émission ou un titre pour d’autres raisons 		que ses propres mérites.</a:t>
            </a:r>
            <a:endParaRPr lang="fr-FR" sz="2800"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
        <p:nvSpPr>
          <p:cNvPr id="7" name="AutoShape 6" descr="data:image/jpeg;base64,/9j/4AAQSkZJRgABAQAAAQABAAD/2wCEAAkGBggGEBUIBxIVEBQQFRcQGBIWFxcYEhQSFBcYFBMSHBUZIScqFxooGRIUHy8gJCcqLCwsFR8xNTAqNSYrLCkBCQoKBQUFDQUFDSkYEhgpKSkpKSkpKSkpKSkpKSkpKSkpKSkpKSkpKSkpKSkpKSkpKSkpKSkpKSkpKSkpKSkpKf/AABEIAMMBAAMBIgACEQEDEQH/xAAcAAEBAQADAQEBAAAAAAAAAAAABQcBBggCBAP/xABAEAABAgMCCQYMBwADAAAAAAAAAQIDBAYFEQcSEyExNVF0s0FScZGx0RQXIlRhcoGSk6HB0wgjMjNCYoIVJPD/xAAUAQEAAAAAAAAAAAAAAAAAAAAA/8QAFBEBAAAAAAAAAAAAAAAAAAAAAP/aAAwDAQACEQMRAD8Aw0AAAAAAAAAAAAAAAAAAAAAAAAAAAAAAAAAAAAAAAAs0ZrKT3uX4rCMWaM1lJ73L8VgEYAAAAAAAAAAAAAAAAAAAAAAAAAAAAAAAAAAAAAAAAs0ZrKT3uX4rCMWaM1lJ73L8VgEYAAAAAAAAAAAAAAAAAAAAAAAAAAAAAAAAAAAAAAAAs0ZrKT3uX4rCMWaM1lJ73L8VgEYAAAAAAAAAAAAAAAAA5RFUDgFCSsG0LQXFlYb3qvNaq/PQWIWDOqoyYzJOMv8AlveB1cHaYmDKq4KY0STjIm3FTvIs7YVoWcuLNw3M9ZqonWub5gfgBy5qtzKcAAAAAAAAAAAAAAAs0ZrKT3uX4rCMWaM1lJ73L8VgEYAAAAAAAAAAAAAPprHPzNS/lOYcN0RcVpuOCrBNAxEtm3morVRHMhroW7Pjuv5AOnUVgetaqLpiOmQhc96fqTa1vL7TU5ej6EwesR9qPbEiXaYqorlVNjE0dBLrrC4suq2ZTVyIiYroyci6Lmp9TJ5iYjTjljzTle92lzlvXrUDX7Qw3WZZ6ZKwZVXXc66GxepFX5EWLh2t2J+3LwGe1zvohmwA0iFh2t1n7kvAf/pzfopbkcN1mWg3J27Kqz1bojE60v8AkY4ANvmaPoTCGxXWW9sN+2EqNci/2YunoMtrXA9a1L3x4P58LntTO31k5PYRpaZjSb0jyrlY5udHNW5UNYoXC46YVLMqe5UcmKkdeX0PT6gef3McxcVyXHybphVwTQMRbasFERqIrnwm6E5cdvcYbEhrDXFcB8gAAAAAAAAAAWaM1lJ73L8VhGLNGayk97l+KwCMAAAAAAAAAAAAA0TA7Rrakm0iTKXw4Vz3Jt2N+vsNJww1k6zGNsKzlxXPS+IqfxZoRnovv+R/bAVZ0KRs9881EviPVFXlXJpcZRVlpRLVnY01EW++I5E9VMyASG3NzJmRDk7dRODaariFEmpaOyAkJ+TXGY56quKjr8ypmuch2TxAWj59C+A77gGWg1LxAWj59C+A77g8QFo+fQvgO+4BloNS8QFo+fQvgO+4PEBaPn0L4DvuAZaNJqPiAtHz6F8B33DrtbYN5qiYUOamZhkdIr8kmLDcy5cVXcqrmuaoHeMD1ZLaTHWFaK4zmJfDVf5Muzt9N13zQzbDDRzabm1iSyXQ4yq9qdre1T81J2jEsmdgTMNbroiI71VzKhrGHWzYU/Z8OeVM8N6Ii7MpmA82AAAAAAAAAAAWaM1lJ73L8VhGLNGayk97l+KwCMAAAAAAAAAAAAA9O4GVbFshYLFvXHi3py+VoMStWA6UjxID9LHub7UU7/8Ah/qVsJ0Syozv3bnsv5FalyonafhwvU06xpxZ6Gn5cze6/kR6aUXp+gHb8AsVjJSYY5URVmMa69L7smxL7ulFNQy0PanWh5GY97f0qqdCqnYfWVi89/vu7wPW+Wh85OtBlofOTrQ8kZWLz3+87vGVi89/vO7wPW+Wh85OtBlofOTrQ8kZWLz3+87vGVi89/vO7wPW+Wh7U60Mtw+RWPlJZjFRVSZxrr0vuyURL7ulU6zGsrF57/fd3ny57353uct3OVV7QP0WVLumo8KC3S97WpdtVTbsMzmwrJSC9c+PCzerpOiYIqbfbU54fFT8uW8q/kV/8UT08vtP2fiBqVsV0OyoDv273OROc5LkRejSBiIAAAAAAAAAAFmjNZSe9y/FYRizRmspPe5fisAjAAAAAAAAAAAAAKFh2vHsSMybllxVY5HIuxUPS9k2pZGFeQ8GmFTKXJjtT9TH3XY6X8h5YLFOVRaFNRUmpB6tVOpU2KnKgHaKppK0KRi+DT6KrVzti3eS9NF9+hF9BFNtp3CZTlewv+PqBrIb3Jiq192I5dqOXQS6hwIq/wD7FNxUVq58m/R/l6AZMCzatHW9Yqqk7LRERP5Narmr0XdxIWHEZ+prk6WqnaB8g+khRHZ2NcvQ1Vv6tJXsqj7etpU8Cloiov8AJzVa1Om/QBG0lqlaStCrI3g0g1URM7oip5LE238q5tB36nsCCsXwmo4qI1M+TZou/s9SrUWEunaEhf8AHU+1kR7fJxWXZNq/2dyqBUtW1LJwUyCS0sqLEuXEav6oj+eqbDzRbdrx7ajOm5l2M56q5V2r/wCzH6Kkqe0KmirNWg9XuXN6LtiJyIRwAAAAAAAAAAAFmjNZSe9y/FYRizRmspPe5fisAjAAAAAAAAAAAAAAAA+muVuc7TT2EyoabTJyUZcVNDHXuYibEaq5vYqHVABtNl/iNnWeTacvDenK9iuavuLf2lnx+UzHS+ZlHqq6c0Ne1Tz6APQXj7pmXTGlpV6L0MTsUjWp+Iycfe2zJeGzY56ucvuZu0xYAdrqHCZUNSosKfi+QuZWNTFYqbFbfnT0KdVc5XZ1OAAAAAAAAAAAAAAACzRmspPe5fisIxZozWUnvcvxWARgAAAAAAAAAAAAAAAAAAAAAAAAAAAAAAAAAAAAAAACzRmspPe5fisIxZozWUnvcvxWARgAAAAAAAAAAAAAAAAAAAAAAAAAAAAAAAAAAAAAAACzRmspPe5fisIxZozWUnvcvxWARgAAAAAAAAAAAAAAAAAAAAAAAAAAAAAAAAAAAAAAACzRmspPe5fisIxZozWUnvcvxWAR1OAAAAAAAAAAAAAAAAAAAAAAAAAAAAAAAAAAAAAAAAWaM1lJ71A4rTgA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149123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45807"/>
            <a:ext cx="10515600" cy="966134"/>
          </a:xfrm>
        </p:spPr>
        <p:txBody>
          <a:bodyPr>
            <a:normAutofit/>
          </a:bodyPr>
          <a:lstStyle/>
          <a:p>
            <a:pPr algn="ctr"/>
            <a:r>
              <a:rPr lang="fr-CH" sz="3600" dirty="0" smtClean="0">
                <a:solidFill>
                  <a:schemeClr val="accent4">
                    <a:lumMod val="60000"/>
                    <a:lumOff val="40000"/>
                  </a:schemeClr>
                </a:solidFill>
                <a:latin typeface="Agency FB" panose="00010606040000040003" pitchFamily="2" charset="0"/>
              </a:rPr>
              <a:t>La souscription de l’émission</a:t>
            </a:r>
            <a:endParaRPr lang="fr-FR" sz="3600"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2136400"/>
            <a:ext cx="10515600" cy="4240587"/>
          </a:xfrm>
        </p:spPr>
        <p:txBody>
          <a:bodyPr/>
          <a:lstStyle/>
          <a:p>
            <a:pPr algn="just"/>
            <a:r>
              <a:rPr lang="fr-CH" sz="3200" dirty="0">
                <a:solidFill>
                  <a:schemeClr val="bg2">
                    <a:lumMod val="75000"/>
                  </a:schemeClr>
                </a:solidFill>
                <a:latin typeface="Agency FB" panose="00010606040000040003" pitchFamily="2" charset="0"/>
              </a:rPr>
              <a:t>Dans le cas où le </a:t>
            </a:r>
            <a:r>
              <a:rPr lang="fr-CH" sz="3200" dirty="0" smtClean="0">
                <a:solidFill>
                  <a:schemeClr val="bg2">
                    <a:lumMod val="75000"/>
                  </a:schemeClr>
                </a:solidFill>
                <a:latin typeface="Agency FB" panose="00010606040000040003" pitchFamily="2" charset="0"/>
              </a:rPr>
              <a:t>Prospect </a:t>
            </a:r>
            <a:r>
              <a:rPr lang="fr-CH" sz="3200" dirty="0">
                <a:solidFill>
                  <a:schemeClr val="bg2">
                    <a:lumMod val="75000"/>
                  </a:schemeClr>
                </a:solidFill>
                <a:latin typeface="Agency FB" panose="00010606040000040003" pitchFamily="2" charset="0"/>
              </a:rPr>
              <a:t>refuse d’investir, </a:t>
            </a:r>
            <a:r>
              <a:rPr lang="fr-CH" sz="3200" dirty="0" smtClean="0">
                <a:solidFill>
                  <a:schemeClr val="bg2">
                    <a:lumMod val="75000"/>
                  </a:schemeClr>
                </a:solidFill>
                <a:latin typeface="Agency FB" panose="00010606040000040003" pitchFamily="2" charset="0"/>
              </a:rPr>
              <a:t>l’Emetteur </a:t>
            </a:r>
            <a:r>
              <a:rPr lang="fr-CH" sz="3200" dirty="0">
                <a:solidFill>
                  <a:schemeClr val="bg2">
                    <a:lumMod val="75000"/>
                  </a:schemeClr>
                </a:solidFill>
                <a:latin typeface="Agency FB" panose="00010606040000040003" pitchFamily="2" charset="0"/>
              </a:rPr>
              <a:t>a le droit d’exiger la restitution de tout le matériel </a:t>
            </a:r>
            <a:r>
              <a:rPr lang="fr-CH" sz="3200" dirty="0" smtClean="0">
                <a:solidFill>
                  <a:schemeClr val="bg2">
                    <a:lumMod val="75000"/>
                  </a:schemeClr>
                </a:solidFill>
                <a:latin typeface="Agency FB" panose="00010606040000040003" pitchFamily="2" charset="0"/>
              </a:rPr>
              <a:t>d’information.</a:t>
            </a:r>
            <a:endParaRPr lang="fr-CH" sz="3200" dirty="0">
              <a:solidFill>
                <a:schemeClr val="bg2">
                  <a:lumMod val="75000"/>
                </a:schemeClr>
              </a:solidFill>
              <a:latin typeface="Agency FB" panose="00010606040000040003" pitchFamily="2" charset="0"/>
            </a:endParaRPr>
          </a:p>
          <a:p>
            <a:pPr algn="just"/>
            <a:r>
              <a:rPr lang="fr-CH" sz="3200" dirty="0">
                <a:solidFill>
                  <a:schemeClr val="bg2">
                    <a:lumMod val="75000"/>
                  </a:schemeClr>
                </a:solidFill>
                <a:latin typeface="Agency FB" panose="00010606040000040003" pitchFamily="2" charset="0"/>
              </a:rPr>
              <a:t>Si le </a:t>
            </a:r>
            <a:r>
              <a:rPr lang="fr-CH" sz="3200" dirty="0" smtClean="0">
                <a:solidFill>
                  <a:schemeClr val="bg2">
                    <a:lumMod val="75000"/>
                  </a:schemeClr>
                </a:solidFill>
                <a:latin typeface="Agency FB" panose="00010606040000040003" pitchFamily="2" charset="0"/>
              </a:rPr>
              <a:t>Prospect </a:t>
            </a:r>
            <a:r>
              <a:rPr lang="fr-CH" sz="3200" dirty="0">
                <a:solidFill>
                  <a:schemeClr val="bg2">
                    <a:lumMod val="75000"/>
                  </a:schemeClr>
                </a:solidFill>
                <a:latin typeface="Agency FB" panose="00010606040000040003" pitchFamily="2" charset="0"/>
              </a:rPr>
              <a:t>estime qu’il y a eu fraude ou tentative de fraude et qu’il tient à en garder la preuve, il doit immédiatement le notifier soit aux autorités compétentes, soit dans les cas moins graves à </a:t>
            </a:r>
            <a:r>
              <a:rPr lang="fr-CH" sz="3200" dirty="0" smtClean="0">
                <a:solidFill>
                  <a:schemeClr val="bg2">
                    <a:lumMod val="75000"/>
                  </a:schemeClr>
                </a:solidFill>
                <a:latin typeface="Agency FB" panose="00010606040000040003" pitchFamily="2" charset="0"/>
              </a:rPr>
              <a:t>l’émetteur.</a:t>
            </a:r>
            <a:endParaRPr lang="fr-CH" sz="3200" dirty="0">
              <a:solidFill>
                <a:schemeClr val="bg2">
                  <a:lumMod val="75000"/>
                </a:schemeClr>
              </a:solidFill>
              <a:latin typeface="Agency FB" panose="00010606040000040003" pitchFamily="2" charset="0"/>
            </a:endParaRPr>
          </a:p>
          <a:p>
            <a:pPr algn="just"/>
            <a:r>
              <a:rPr lang="fr-CH" sz="3200" dirty="0">
                <a:solidFill>
                  <a:schemeClr val="bg2">
                    <a:lumMod val="75000"/>
                  </a:schemeClr>
                </a:solidFill>
                <a:latin typeface="Agency FB" panose="00010606040000040003" pitchFamily="2" charset="0"/>
              </a:rPr>
              <a:t>Dans le cas où le prospect accepte d’investir, </a:t>
            </a:r>
            <a:r>
              <a:rPr lang="fr-CH" sz="3200" dirty="0" smtClean="0">
                <a:solidFill>
                  <a:schemeClr val="bg2">
                    <a:lumMod val="75000"/>
                  </a:schemeClr>
                </a:solidFill>
                <a:latin typeface="Agency FB" panose="00010606040000040003" pitchFamily="2" charset="0"/>
              </a:rPr>
              <a:t>l’Emetteur </a:t>
            </a:r>
            <a:r>
              <a:rPr lang="fr-CH" sz="3200" dirty="0">
                <a:solidFill>
                  <a:schemeClr val="bg2">
                    <a:lumMod val="75000"/>
                  </a:schemeClr>
                </a:solidFill>
                <a:latin typeface="Agency FB" panose="00010606040000040003" pitchFamily="2" charset="0"/>
              </a:rPr>
              <a:t>doit lui laisser tout le matériel de </a:t>
            </a:r>
            <a:r>
              <a:rPr lang="fr-CH" sz="3200" dirty="0" smtClean="0">
                <a:solidFill>
                  <a:schemeClr val="bg2">
                    <a:lumMod val="75000"/>
                  </a:schemeClr>
                </a:solidFill>
                <a:latin typeface="Agency FB" panose="00010606040000040003" pitchFamily="2" charset="0"/>
              </a:rPr>
              <a:t>divulgation.</a:t>
            </a:r>
            <a:endParaRPr lang="fr-FR" sz="3200" dirty="0">
              <a:solidFill>
                <a:schemeClr val="bg2">
                  <a:lumMod val="75000"/>
                </a:schemeClr>
              </a:solidFill>
              <a:latin typeface="Agency FB" panose="00010606040000040003" pitchFamily="2" charset="0"/>
            </a:endParaRPr>
          </a:p>
          <a:p>
            <a:endParaRPr lang="fr-FR"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pic>
        <p:nvPicPr>
          <p:cNvPr id="5" name="Picture 2" descr="http://us.cdn3.123rf.com/168nwm/ha4ipuri/ha4ipuri1110/ha4ipuri111000008/11015525-stylo-antique-sur-fond-noi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2403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104560"/>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p:cNvSpPr>
            <a:spLocks noGrp="1"/>
          </p:cNvSpPr>
          <p:nvPr>
            <p:ph idx="1"/>
          </p:nvPr>
        </p:nvSpPr>
        <p:spPr>
          <a:xfrm>
            <a:off x="1944914" y="1117600"/>
            <a:ext cx="9408886" cy="5326743"/>
          </a:xfrm>
        </p:spPr>
        <p:txBody>
          <a:bodyPr>
            <a:normAutofit/>
          </a:bodyPr>
          <a:lstStyle/>
          <a:p>
            <a:pPr algn="just"/>
            <a:r>
              <a:rPr lang="fr-CH" dirty="0">
                <a:solidFill>
                  <a:schemeClr val="bg2">
                    <a:lumMod val="75000"/>
                  </a:schemeClr>
                </a:solidFill>
                <a:latin typeface="Agency FB" panose="00010606040000040003" pitchFamily="2" charset="0"/>
              </a:rPr>
              <a:t>Lors de la souscription ou de la vente, tout doit être fait pour que le </a:t>
            </a:r>
            <a:r>
              <a:rPr lang="fr-CH" dirty="0" smtClean="0">
                <a:solidFill>
                  <a:schemeClr val="bg2">
                    <a:lumMod val="75000"/>
                  </a:schemeClr>
                </a:solidFill>
                <a:latin typeface="Agency FB" panose="00010606040000040003" pitchFamily="2" charset="0"/>
              </a:rPr>
              <a:t>Prospect </a:t>
            </a:r>
            <a:r>
              <a:rPr lang="fr-CH" dirty="0">
                <a:solidFill>
                  <a:schemeClr val="bg2">
                    <a:lumMod val="75000"/>
                  </a:schemeClr>
                </a:solidFill>
                <a:latin typeface="Agency FB" panose="00010606040000040003" pitchFamily="2" charset="0"/>
              </a:rPr>
              <a:t>soit en bonnes conditions de jugement et de </a:t>
            </a:r>
            <a:r>
              <a:rPr lang="fr-CH" dirty="0" smtClean="0">
                <a:solidFill>
                  <a:schemeClr val="bg2">
                    <a:lumMod val="75000"/>
                  </a:schemeClr>
                </a:solidFill>
                <a:latin typeface="Agency FB" panose="00010606040000040003" pitchFamily="2" charset="0"/>
              </a:rPr>
              <a:t>décision.</a:t>
            </a:r>
            <a:endParaRPr lang="fr-CH" dirty="0">
              <a:solidFill>
                <a:schemeClr val="bg2">
                  <a:lumMod val="75000"/>
                </a:schemeClr>
              </a:solidFill>
              <a:latin typeface="Agency FB" panose="00010606040000040003" pitchFamily="2" charset="0"/>
            </a:endParaRPr>
          </a:p>
          <a:p>
            <a:pPr algn="just"/>
            <a:r>
              <a:rPr lang="fr-CH" dirty="0">
                <a:solidFill>
                  <a:schemeClr val="bg2">
                    <a:lumMod val="75000"/>
                  </a:schemeClr>
                </a:solidFill>
                <a:latin typeface="Agency FB" panose="00010606040000040003" pitchFamily="2" charset="0"/>
              </a:rPr>
              <a:t>On présume que le </a:t>
            </a:r>
            <a:r>
              <a:rPr lang="fr-CH" dirty="0" smtClean="0">
                <a:solidFill>
                  <a:schemeClr val="bg2">
                    <a:lumMod val="75000"/>
                  </a:schemeClr>
                </a:solidFill>
                <a:latin typeface="Agency FB" panose="00010606040000040003" pitchFamily="2" charset="0"/>
              </a:rPr>
              <a:t>Prospect </a:t>
            </a:r>
            <a:r>
              <a:rPr lang="fr-CH" dirty="0">
                <a:solidFill>
                  <a:schemeClr val="bg2">
                    <a:lumMod val="75000"/>
                  </a:schemeClr>
                </a:solidFill>
                <a:latin typeface="Agency FB" panose="00010606040000040003" pitchFamily="2" charset="0"/>
              </a:rPr>
              <a:t>a déjà connaissance des documents de souscription, puisqu’ils sont inclus dans le document de </a:t>
            </a:r>
            <a:r>
              <a:rPr lang="fr-CH" dirty="0" smtClean="0">
                <a:solidFill>
                  <a:schemeClr val="bg2">
                    <a:lumMod val="75000"/>
                  </a:schemeClr>
                </a:solidFill>
                <a:latin typeface="Agency FB" panose="00010606040000040003" pitchFamily="2" charset="0"/>
              </a:rPr>
              <a:t>divulgation.</a:t>
            </a:r>
            <a:endParaRPr lang="fr-CH" dirty="0">
              <a:solidFill>
                <a:schemeClr val="bg2">
                  <a:lumMod val="75000"/>
                </a:schemeClr>
              </a:solidFill>
              <a:latin typeface="Agency FB" panose="00010606040000040003" pitchFamily="2" charset="0"/>
            </a:endParaRPr>
          </a:p>
          <a:p>
            <a:pPr algn="just"/>
            <a:r>
              <a:rPr lang="fr-CH" dirty="0">
                <a:solidFill>
                  <a:schemeClr val="bg2">
                    <a:lumMod val="75000"/>
                  </a:schemeClr>
                </a:solidFill>
                <a:latin typeface="Agency FB" panose="00010606040000040003" pitchFamily="2" charset="0"/>
              </a:rPr>
              <a:t>Le </a:t>
            </a:r>
            <a:r>
              <a:rPr lang="fr-CH" dirty="0" smtClean="0">
                <a:solidFill>
                  <a:schemeClr val="bg2">
                    <a:lumMod val="75000"/>
                  </a:schemeClr>
                </a:solidFill>
                <a:latin typeface="Agency FB" panose="00010606040000040003" pitchFamily="2" charset="0"/>
              </a:rPr>
              <a:t>Prospect </a:t>
            </a:r>
            <a:r>
              <a:rPr lang="fr-CH" dirty="0">
                <a:solidFill>
                  <a:schemeClr val="bg2">
                    <a:lumMod val="75000"/>
                  </a:schemeClr>
                </a:solidFill>
                <a:latin typeface="Agency FB" panose="00010606040000040003" pitchFamily="2" charset="0"/>
              </a:rPr>
              <a:t>doit remplir :</a:t>
            </a:r>
          </a:p>
          <a:p>
            <a:pPr marL="981075" algn="just" defTabSz="673100">
              <a:buFont typeface="Wingdings" panose="05000000000000000000" pitchFamily="2" charset="2"/>
              <a:buChar char="ü"/>
            </a:pPr>
            <a:r>
              <a:rPr lang="fr-CH" dirty="0">
                <a:solidFill>
                  <a:schemeClr val="bg2">
                    <a:lumMod val="75000"/>
                  </a:schemeClr>
                </a:solidFill>
                <a:latin typeface="Agency FB" panose="00010606040000040003" pitchFamily="2" charset="0"/>
              </a:rPr>
              <a:t>	</a:t>
            </a:r>
            <a:r>
              <a:rPr lang="fr-CH" dirty="0" smtClean="0">
                <a:solidFill>
                  <a:schemeClr val="bg2">
                    <a:lumMod val="75000"/>
                  </a:schemeClr>
                </a:solidFill>
                <a:latin typeface="Agency FB" panose="00010606040000040003" pitchFamily="2" charset="0"/>
              </a:rPr>
              <a:t>le </a:t>
            </a:r>
            <a:r>
              <a:rPr lang="fr-CH" dirty="0">
                <a:solidFill>
                  <a:schemeClr val="bg2">
                    <a:lumMod val="75000"/>
                  </a:schemeClr>
                </a:solidFill>
                <a:latin typeface="Agency FB" panose="00010606040000040003" pitchFamily="2" charset="0"/>
              </a:rPr>
              <a:t>contrat de souscription (contrat par lequel une </a:t>
            </a:r>
            <a:r>
              <a:rPr lang="fr-CH" dirty="0" smtClean="0">
                <a:solidFill>
                  <a:schemeClr val="bg2">
                    <a:lumMod val="75000"/>
                  </a:schemeClr>
                </a:solidFill>
                <a:latin typeface="Agency FB" panose="00010606040000040003" pitchFamily="2" charset="0"/>
              </a:rPr>
              <a:t>personnes, </a:t>
            </a:r>
            <a:r>
              <a:rPr lang="fr-CH" dirty="0">
                <a:solidFill>
                  <a:schemeClr val="bg2">
                    <a:lumMod val="75000"/>
                  </a:schemeClr>
                </a:solidFill>
                <a:latin typeface="Agency FB" panose="00010606040000040003" pitchFamily="2" charset="0"/>
              </a:rPr>
              <a:t>le </a:t>
            </a:r>
            <a:r>
              <a:rPr lang="fr-CH" dirty="0" smtClean="0">
                <a:solidFill>
                  <a:schemeClr val="bg2">
                    <a:lumMod val="75000"/>
                  </a:schemeClr>
                </a:solidFill>
                <a:latin typeface="Agency FB" panose="00010606040000040003" pitchFamily="2" charset="0"/>
              </a:rPr>
              <a:t>	Souscripteur, acquiert </a:t>
            </a:r>
            <a:r>
              <a:rPr lang="fr-CH" dirty="0">
                <a:solidFill>
                  <a:schemeClr val="bg2">
                    <a:lumMod val="75000"/>
                  </a:schemeClr>
                </a:solidFill>
                <a:latin typeface="Agency FB" panose="00010606040000040003" pitchFamily="2" charset="0"/>
              </a:rPr>
              <a:t>d’une société par actions, dénommée </a:t>
            </a:r>
            <a:r>
              <a:rPr lang="fr-CH" dirty="0" smtClean="0">
                <a:solidFill>
                  <a:schemeClr val="bg2">
                    <a:lumMod val="75000"/>
                  </a:schemeClr>
                </a:solidFill>
                <a:latin typeface="Agency FB" panose="00010606040000040003" pitchFamily="2" charset="0"/>
              </a:rPr>
              <a:t>	l’Emetteur</a:t>
            </a:r>
            <a:r>
              <a:rPr lang="fr-CH" dirty="0">
                <a:solidFill>
                  <a:schemeClr val="bg2">
                    <a:lumMod val="75000"/>
                  </a:schemeClr>
                </a:solidFill>
                <a:latin typeface="Agency FB" panose="00010606040000040003" pitchFamily="2" charset="0"/>
              </a:rPr>
              <a:t>, un certain nombre </a:t>
            </a:r>
            <a:r>
              <a:rPr lang="fr-CH" dirty="0" smtClean="0">
                <a:solidFill>
                  <a:schemeClr val="bg2">
                    <a:lumMod val="75000"/>
                  </a:schemeClr>
                </a:solidFill>
                <a:latin typeface="Agency FB" panose="00010606040000040003" pitchFamily="2" charset="0"/>
              </a:rPr>
              <a:t>d’actions de </a:t>
            </a:r>
            <a:r>
              <a:rPr lang="fr-CH" dirty="0">
                <a:solidFill>
                  <a:schemeClr val="bg2">
                    <a:lumMod val="75000"/>
                  </a:schemeClr>
                </a:solidFill>
                <a:latin typeface="Agency FB" panose="00010606040000040003" pitchFamily="2" charset="0"/>
              </a:rPr>
              <a:t>son </a:t>
            </a:r>
            <a:r>
              <a:rPr lang="fr-CH" dirty="0" smtClean="0">
                <a:solidFill>
                  <a:schemeClr val="bg2">
                    <a:lumMod val="75000"/>
                  </a:schemeClr>
                </a:solidFill>
                <a:latin typeface="Agency FB" panose="00010606040000040003" pitchFamily="2" charset="0"/>
              </a:rPr>
              <a:t>trésor)</a:t>
            </a:r>
          </a:p>
          <a:p>
            <a:pPr marL="1344613" indent="-538163" algn="just" defTabSz="673100">
              <a:buFont typeface="Wingdings" panose="05000000000000000000" pitchFamily="2" charset="2"/>
              <a:buChar char="ü"/>
            </a:pPr>
            <a:r>
              <a:rPr lang="fr-CH" dirty="0" smtClean="0">
                <a:solidFill>
                  <a:schemeClr val="bg2">
                    <a:lumMod val="75000"/>
                  </a:schemeClr>
                </a:solidFill>
                <a:latin typeface="Agency FB" panose="00010606040000040003" pitchFamily="2" charset="0"/>
              </a:rPr>
              <a:t>la </a:t>
            </a:r>
            <a:r>
              <a:rPr lang="fr-CH" dirty="0">
                <a:solidFill>
                  <a:schemeClr val="bg2">
                    <a:lumMod val="75000"/>
                  </a:schemeClr>
                </a:solidFill>
                <a:latin typeface="Agency FB" panose="00010606040000040003" pitchFamily="2" charset="0"/>
              </a:rPr>
              <a:t>déclaration d’identification de l’ayant-droit économique (en Suisse et certains </a:t>
            </a:r>
            <a:r>
              <a:rPr lang="fr-CH" dirty="0" smtClean="0">
                <a:solidFill>
                  <a:schemeClr val="bg2">
                    <a:lumMod val="75000"/>
                  </a:schemeClr>
                </a:solidFill>
                <a:latin typeface="Agency FB" panose="00010606040000040003" pitchFamily="2" charset="0"/>
              </a:rPr>
              <a:t>pays </a:t>
            </a:r>
            <a:r>
              <a:rPr lang="fr-CH" dirty="0">
                <a:solidFill>
                  <a:schemeClr val="bg2">
                    <a:lumMod val="75000"/>
                  </a:schemeClr>
                </a:solidFill>
                <a:latin typeface="Agency FB" panose="00010606040000040003" pitchFamily="2" charset="0"/>
              </a:rPr>
              <a:t>seulement</a:t>
            </a:r>
            <a:r>
              <a:rPr lang="fr-CH" dirty="0" smtClean="0">
                <a:solidFill>
                  <a:schemeClr val="bg2">
                    <a:lumMod val="75000"/>
                  </a:schemeClr>
                </a:solidFill>
                <a:latin typeface="Agency FB" panose="00010606040000040003" pitchFamily="2" charset="0"/>
              </a:rPr>
              <a:t>).</a:t>
            </a:r>
            <a:endParaRPr lang="fr-CH" dirty="0">
              <a:solidFill>
                <a:schemeClr val="bg2">
                  <a:lumMod val="75000"/>
                </a:schemeClr>
              </a:solidFill>
              <a:latin typeface="Agency FB" panose="00010606040000040003" pitchFamily="2" charset="0"/>
            </a:endParaRPr>
          </a:p>
          <a:p>
            <a:pPr marL="0" indent="0">
              <a:buNone/>
            </a:pPr>
            <a:endParaRPr lang="fr-FR" dirty="0"/>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spTree>
    <p:extLst>
      <p:ext uri="{BB962C8B-B14F-4D97-AF65-F5344CB8AC3E}">
        <p14:creationId xmlns:p14="http://schemas.microsoft.com/office/powerpoint/2010/main" val="38686480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086882"/>
            <a:ext cx="10515600" cy="4351338"/>
          </a:xfrm>
        </p:spPr>
        <p:txBody>
          <a:bodyPr>
            <a:normAutofit/>
          </a:bodyPr>
          <a:lstStyle/>
          <a:p>
            <a:pPr algn="just"/>
            <a:r>
              <a:rPr lang="fr-CH" sz="3200" dirty="0" smtClean="0">
                <a:solidFill>
                  <a:schemeClr val="bg2">
                    <a:lumMod val="75000"/>
                  </a:schemeClr>
                </a:solidFill>
                <a:latin typeface="Agency FB" panose="00010606040000040003" pitchFamily="2" charset="0"/>
              </a:rPr>
              <a:t>Dès son paiement effectué sur le compte de consignation de l’émission, le Prospect devient Investisseur, mais pas encore Actionnaire.</a:t>
            </a:r>
          </a:p>
          <a:p>
            <a:pPr algn="just"/>
            <a:r>
              <a:rPr lang="fr-CH" sz="3200" dirty="0" smtClean="0">
                <a:solidFill>
                  <a:schemeClr val="bg2">
                    <a:lumMod val="75000"/>
                  </a:schemeClr>
                </a:solidFill>
                <a:latin typeface="Agency FB" panose="00010606040000040003" pitchFamily="2" charset="0"/>
              </a:rPr>
              <a:t>La souscription à elle-seule ne garantie pas à l’Investisseur de devenir Actionnaire. Pour cela, il faut qu’il soit sélectionné par la procédure d’attribution, selon son règlement.</a:t>
            </a:r>
          </a:p>
          <a:p>
            <a:pPr algn="just"/>
            <a:r>
              <a:rPr lang="fr-CH" sz="3200" dirty="0" smtClean="0">
                <a:solidFill>
                  <a:schemeClr val="bg2">
                    <a:lumMod val="75000"/>
                  </a:schemeClr>
                </a:solidFill>
                <a:latin typeface="Agency FB" panose="00010606040000040003" pitchFamily="2" charset="0"/>
              </a:rPr>
              <a:t>Il existe deux grands principes de règlement d’attribution : </a:t>
            </a:r>
          </a:p>
          <a:p>
            <a:pPr marL="457200" lvl="1" indent="0">
              <a:buNone/>
            </a:pPr>
            <a:r>
              <a:rPr lang="fr-CH" sz="3200" dirty="0" smtClean="0">
                <a:solidFill>
                  <a:schemeClr val="bg2">
                    <a:lumMod val="75000"/>
                  </a:schemeClr>
                </a:solidFill>
                <a:latin typeface="Agency FB" panose="00010606040000040003" pitchFamily="2" charset="0"/>
              </a:rPr>
              <a:t>	- premier venu, premier servi</a:t>
            </a:r>
          </a:p>
          <a:p>
            <a:pPr marL="457200" lvl="1" indent="0">
              <a:buNone/>
            </a:pPr>
            <a:r>
              <a:rPr lang="fr-CH" sz="3200" dirty="0">
                <a:solidFill>
                  <a:schemeClr val="bg2">
                    <a:lumMod val="75000"/>
                  </a:schemeClr>
                </a:solidFill>
                <a:latin typeface="Agency FB" panose="00010606040000040003" pitchFamily="2" charset="0"/>
              </a:rPr>
              <a:t>	</a:t>
            </a:r>
            <a:r>
              <a:rPr lang="fr-CH" sz="3200" dirty="0" smtClean="0">
                <a:solidFill>
                  <a:schemeClr val="bg2">
                    <a:lumMod val="75000"/>
                  </a:schemeClr>
                </a:solidFill>
                <a:latin typeface="Agency FB" panose="00010606040000040003" pitchFamily="2" charset="0"/>
              </a:rPr>
              <a:t>- attribution proportionnelle.</a:t>
            </a:r>
            <a:endParaRPr lang="fr-FR" sz="3200" dirty="0">
              <a:solidFill>
                <a:schemeClr val="bg2">
                  <a:lumMod val="75000"/>
                </a:schemeClr>
              </a:solidFill>
              <a:latin typeface="Agency FB" panose="00010606040000040003" pitchFamily="2" charset="0"/>
            </a:endParaRPr>
          </a:p>
        </p:txBody>
      </p:sp>
      <p:sp>
        <p:nvSpPr>
          <p:cNvPr id="2" name="Titre 1"/>
          <p:cNvSpPr>
            <a:spLocks noGrp="1"/>
          </p:cNvSpPr>
          <p:nvPr>
            <p:ph type="title"/>
          </p:nvPr>
        </p:nvSpPr>
        <p:spPr/>
        <p:txBody>
          <a:bodyPr>
            <a:normAutofit/>
          </a:bodyPr>
          <a:lstStyle/>
          <a:p>
            <a:pPr algn="ctr"/>
            <a:r>
              <a:rPr lang="fr-CH" sz="3600" dirty="0" smtClean="0">
                <a:solidFill>
                  <a:schemeClr val="accent4">
                    <a:lumMod val="60000"/>
                    <a:lumOff val="40000"/>
                  </a:schemeClr>
                </a:solidFill>
                <a:latin typeface="Agency FB" panose="00010606040000040003" pitchFamily="2" charset="0"/>
              </a:rPr>
              <a:t>L’attribution de l’émission</a:t>
            </a:r>
            <a:endParaRPr lang="fr-FR" sz="3600" dirty="0">
              <a:solidFill>
                <a:schemeClr val="accent4">
                  <a:lumMod val="60000"/>
                  <a:lumOff val="40000"/>
                </a:schemeClr>
              </a:solidFill>
              <a:latin typeface="Agency FB" panose="00010606040000040003" pitchFamily="2" charset="0"/>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pic>
        <p:nvPicPr>
          <p:cNvPr id="5" name="Picture 2" descr="http://us.cdn3.123rf.com/168nwm/ha4ipuri/ha4ipuri1110/ha4ipuri111000008/11015525-stylo-antique-sur-fond-noi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9191" y="5067527"/>
            <a:ext cx="3082809" cy="1766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3360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H" sz="3600" dirty="0" smtClean="0">
                <a:solidFill>
                  <a:schemeClr val="accent4">
                    <a:lumMod val="60000"/>
                    <a:lumOff val="40000"/>
                  </a:schemeClr>
                </a:solidFill>
                <a:latin typeface="Agency FB" panose="00010606040000040003" pitchFamily="2" charset="0"/>
              </a:rPr>
              <a:t>La fin du cycle de financement</a:t>
            </a:r>
            <a:endParaRPr lang="fr-FR" sz="3600"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2030505"/>
            <a:ext cx="10515600" cy="4146457"/>
          </a:xfrm>
        </p:spPr>
        <p:txBody>
          <a:bodyPr/>
          <a:lstStyle/>
          <a:p>
            <a:pPr algn="just"/>
            <a:r>
              <a:rPr lang="fr-CH" dirty="0" smtClean="0">
                <a:solidFill>
                  <a:schemeClr val="bg2">
                    <a:lumMod val="75000"/>
                  </a:schemeClr>
                </a:solidFill>
                <a:latin typeface="Agency FB" panose="00010606040000040003" pitchFamily="2" charset="0"/>
              </a:rPr>
              <a:t>Pour que le cycle d’investissement s’achève, il faut que l’Investisseur retrouve son capital.</a:t>
            </a:r>
          </a:p>
          <a:p>
            <a:pPr algn="just"/>
            <a:r>
              <a:rPr lang="fr-CH" dirty="0" smtClean="0">
                <a:solidFill>
                  <a:schemeClr val="bg2">
                    <a:lumMod val="75000"/>
                  </a:schemeClr>
                </a:solidFill>
                <a:latin typeface="Agency FB" panose="00010606040000040003" pitchFamily="2" charset="0"/>
              </a:rPr>
              <a:t>Il faut que l’Investisseur puisse «sortir» de l’investissement dans lequel il est en «entré» au moment où il est devenu Actionnaire.</a:t>
            </a:r>
          </a:p>
          <a:p>
            <a:pPr algn="just"/>
            <a:r>
              <a:rPr lang="fr-CH" dirty="0" smtClean="0">
                <a:solidFill>
                  <a:schemeClr val="bg2">
                    <a:lumMod val="75000"/>
                  </a:schemeClr>
                </a:solidFill>
                <a:latin typeface="Agency FB" panose="00010606040000040003" pitchFamily="2" charset="0"/>
              </a:rPr>
              <a:t>Il existe différents moyens :</a:t>
            </a:r>
          </a:p>
          <a:p>
            <a:pPr marL="0" indent="0">
              <a:buNone/>
            </a:pPr>
            <a:r>
              <a:rPr lang="fr-CH" dirty="0">
                <a:solidFill>
                  <a:schemeClr val="bg2">
                    <a:lumMod val="75000"/>
                  </a:schemeClr>
                </a:solidFill>
                <a:latin typeface="Agency FB" panose="00010606040000040003" pitchFamily="2" charset="0"/>
              </a:rPr>
              <a:t>	</a:t>
            </a:r>
            <a:r>
              <a:rPr lang="fr-CH" dirty="0" smtClean="0">
                <a:solidFill>
                  <a:schemeClr val="bg2">
                    <a:lumMod val="75000"/>
                  </a:schemeClr>
                </a:solidFill>
                <a:latin typeface="Agency FB" panose="00010606040000040003" pitchFamily="2" charset="0"/>
              </a:rPr>
              <a:t>	- l’introduction en bourse, voie royale</a:t>
            </a:r>
          </a:p>
          <a:p>
            <a:pPr marL="0" indent="0">
              <a:buNone/>
            </a:pPr>
            <a:r>
              <a:rPr lang="fr-CH" dirty="0">
                <a:solidFill>
                  <a:schemeClr val="bg2">
                    <a:lumMod val="75000"/>
                  </a:schemeClr>
                </a:solidFill>
                <a:latin typeface="Agency FB" panose="00010606040000040003" pitchFamily="2" charset="0"/>
              </a:rPr>
              <a:t>	</a:t>
            </a:r>
            <a:r>
              <a:rPr lang="fr-CH" dirty="0" smtClean="0">
                <a:solidFill>
                  <a:schemeClr val="bg2">
                    <a:lumMod val="75000"/>
                  </a:schemeClr>
                </a:solidFill>
                <a:latin typeface="Agency FB" panose="00010606040000040003" pitchFamily="2" charset="0"/>
              </a:rPr>
              <a:t>	- le rachat de la société</a:t>
            </a:r>
          </a:p>
          <a:p>
            <a:pPr marL="0" indent="0">
              <a:buNone/>
            </a:pPr>
            <a:r>
              <a:rPr lang="fr-CH" dirty="0">
                <a:solidFill>
                  <a:schemeClr val="bg2">
                    <a:lumMod val="75000"/>
                  </a:schemeClr>
                </a:solidFill>
                <a:latin typeface="Agency FB" panose="00010606040000040003" pitchFamily="2" charset="0"/>
              </a:rPr>
              <a:t>	</a:t>
            </a:r>
            <a:r>
              <a:rPr lang="fr-CH" dirty="0" smtClean="0">
                <a:solidFill>
                  <a:schemeClr val="bg2">
                    <a:lumMod val="75000"/>
                  </a:schemeClr>
                </a:solidFill>
                <a:latin typeface="Agency FB" panose="00010606040000040003" pitchFamily="2" charset="0"/>
              </a:rPr>
              <a:t>	- le rachat de la participation par la société.</a:t>
            </a:r>
            <a:endParaRPr lang="fr-FR"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pic>
        <p:nvPicPr>
          <p:cNvPr id="5" name="Picture 2" descr="http://us.cdn3.123rf.com/168nwm/ha4ipuri/ha4ipuri1110/ha4ipuri111000008/11015525-stylo-antique-sur-fond-noi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4873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p:cNvSpPr>
            <a:spLocks noGrp="1"/>
          </p:cNvSpPr>
          <p:nvPr>
            <p:ph idx="1"/>
          </p:nvPr>
        </p:nvSpPr>
        <p:spPr>
          <a:xfrm>
            <a:off x="838200" y="2675965"/>
            <a:ext cx="10515600" cy="3500998"/>
          </a:xfrm>
        </p:spPr>
        <p:txBody>
          <a:bodyPr/>
          <a:lstStyle/>
          <a:p>
            <a:pPr algn="just"/>
            <a:r>
              <a:rPr lang="fr-CH" sz="3200" dirty="0" smtClean="0">
                <a:solidFill>
                  <a:schemeClr val="bg2">
                    <a:lumMod val="75000"/>
                  </a:schemeClr>
                </a:solidFill>
                <a:latin typeface="Agency FB" panose="00010606040000040003" pitchFamily="2" charset="0"/>
              </a:rPr>
              <a:t>L’</a:t>
            </a:r>
            <a:r>
              <a:rPr lang="fr-CH" sz="3200" b="1" dirty="0" smtClean="0">
                <a:solidFill>
                  <a:schemeClr val="bg2">
                    <a:lumMod val="75000"/>
                  </a:schemeClr>
                </a:solidFill>
                <a:latin typeface="Agency FB" panose="00010606040000040003" pitchFamily="2" charset="0"/>
              </a:rPr>
              <a:t>EMETTEUR</a:t>
            </a:r>
            <a:r>
              <a:rPr lang="fr-CH" sz="3200" dirty="0" smtClean="0">
                <a:solidFill>
                  <a:schemeClr val="bg2">
                    <a:lumMod val="75000"/>
                  </a:schemeClr>
                </a:solidFill>
                <a:latin typeface="Agency FB" panose="00010606040000040003" pitchFamily="2" charset="0"/>
              </a:rPr>
              <a:t> désigne la personne morale qui émet des titres pour se financer.</a:t>
            </a:r>
          </a:p>
          <a:p>
            <a:pPr algn="just"/>
            <a:r>
              <a:rPr lang="fr-CH" sz="3200" dirty="0" smtClean="0">
                <a:solidFill>
                  <a:schemeClr val="bg2">
                    <a:lumMod val="75000"/>
                  </a:schemeClr>
                </a:solidFill>
                <a:latin typeface="Agency FB" panose="00010606040000040003" pitchFamily="2" charset="0"/>
              </a:rPr>
              <a:t>L’</a:t>
            </a:r>
            <a:r>
              <a:rPr lang="fr-CH" sz="3200" b="1" dirty="0" smtClean="0">
                <a:solidFill>
                  <a:schemeClr val="bg2">
                    <a:lumMod val="75000"/>
                  </a:schemeClr>
                </a:solidFill>
                <a:latin typeface="Agency FB" panose="00010606040000040003" pitchFamily="2" charset="0"/>
              </a:rPr>
              <a:t>INVESTISSEUR</a:t>
            </a:r>
            <a:r>
              <a:rPr lang="fr-CH" sz="3200" dirty="0" smtClean="0">
                <a:solidFill>
                  <a:schemeClr val="bg2">
                    <a:lumMod val="75000"/>
                  </a:schemeClr>
                </a:solidFill>
                <a:latin typeface="Agency FB" panose="00010606040000040003" pitchFamily="2" charset="0"/>
              </a:rPr>
              <a:t> désigne la personne physique ou morale qui acquiert des titres, une participation ou un intérêt dans une opportunité d’investissement.</a:t>
            </a:r>
          </a:p>
          <a:p>
            <a:endParaRPr lang="fr-CH" sz="3200" dirty="0" smtClean="0">
              <a:latin typeface="Agency FB" panose="00010606040000040003" pitchFamily="2" charset="0"/>
            </a:endParaRPr>
          </a:p>
          <a:p>
            <a:pPr marL="0" indent="0">
              <a:buNone/>
            </a:pPr>
            <a:endParaRPr lang="fr-FR" dirty="0"/>
          </a:p>
        </p:txBody>
      </p:sp>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448" y="326219"/>
            <a:ext cx="1362075" cy="1362075"/>
          </a:xfrm>
          <a:prstGeom prst="rect">
            <a:avLst/>
          </a:prstGeom>
        </p:spPr>
      </p:pic>
    </p:spTree>
    <p:extLst>
      <p:ext uri="{BB962C8B-B14F-4D97-AF65-F5344CB8AC3E}">
        <p14:creationId xmlns:p14="http://schemas.microsoft.com/office/powerpoint/2010/main" val="20379911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335237"/>
            <a:ext cx="10515600" cy="3841726"/>
          </a:xfrm>
        </p:spPr>
        <p:txBody>
          <a:bodyPr>
            <a:normAutofit/>
          </a:bodyPr>
          <a:lstStyle/>
          <a:p>
            <a:r>
              <a:rPr lang="fr-CH" sz="3600" dirty="0" smtClean="0">
                <a:solidFill>
                  <a:schemeClr val="bg2">
                    <a:lumMod val="75000"/>
                  </a:schemeClr>
                </a:solidFill>
                <a:latin typeface="Agency FB" panose="00010606040000040003" pitchFamily="2" charset="0"/>
              </a:rPr>
              <a:t>L’Investisseur peut également choisir de ne pas «sortir», c’est-à-dire conserver ses titres. Il devrait alors considérer cela comme un nouvel investissement, sauf si le cours de mise en bourse ne lui permettrait pas de faire une plus-value, ce qui est extrêmement rare.</a:t>
            </a:r>
            <a:endParaRPr lang="fr-FR" sz="3600"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419" y="278466"/>
            <a:ext cx="1362075" cy="1362075"/>
          </a:xfrm>
          <a:prstGeom prst="rect">
            <a:avLst/>
          </a:prstGeom>
        </p:spPr>
      </p:pic>
      <p:pic>
        <p:nvPicPr>
          <p:cNvPr id="5" name="Picture 2" descr="http://us.cdn3.123rf.com/168nwm/ha4ipuri/ha4ipuri1110/ha4ipuri111000008/11015525-stylo-antique-sur-fond-noi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9322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457320"/>
            <a:ext cx="10515600" cy="1103067"/>
          </a:xfrm>
        </p:spPr>
        <p:txBody>
          <a:bodyPr>
            <a:normAutofit/>
          </a:bodyPr>
          <a:lstStyle/>
          <a:p>
            <a:pPr algn="ctr"/>
            <a:r>
              <a:rPr lang="fr-CH" sz="6000" dirty="0" smtClean="0">
                <a:solidFill>
                  <a:schemeClr val="accent4">
                    <a:lumMod val="60000"/>
                    <a:lumOff val="40000"/>
                  </a:schemeClr>
                </a:solidFill>
                <a:latin typeface="Agency FB" panose="00010606040000040003" pitchFamily="2" charset="0"/>
              </a:rPr>
              <a:t>Les types de financement</a:t>
            </a:r>
            <a:endParaRPr lang="fr-FR" sz="6000"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1918952"/>
            <a:ext cx="10515600" cy="4535636"/>
          </a:xfrm>
        </p:spPr>
        <p:txBody>
          <a:bodyPr>
            <a:normAutofit lnSpcReduction="10000"/>
          </a:bodyPr>
          <a:lstStyle/>
          <a:p>
            <a:pPr marL="0" indent="0" algn="just">
              <a:buNone/>
            </a:pPr>
            <a:r>
              <a:rPr lang="fr-CH" sz="3200" dirty="0" smtClean="0">
                <a:solidFill>
                  <a:schemeClr val="bg2">
                    <a:lumMod val="75000"/>
                  </a:schemeClr>
                </a:solidFill>
                <a:latin typeface="Agency FB" panose="00010606040000040003" pitchFamily="2" charset="0"/>
              </a:rPr>
              <a:t>On distingue deux formes principales de financement :</a:t>
            </a:r>
          </a:p>
          <a:p>
            <a:pPr marL="0" indent="0" algn="just">
              <a:buNone/>
            </a:pPr>
            <a:endParaRPr lang="fr-CH" sz="3200" dirty="0" smtClean="0">
              <a:solidFill>
                <a:schemeClr val="bg2">
                  <a:lumMod val="75000"/>
                </a:schemeClr>
              </a:solidFill>
              <a:latin typeface="Agency FB" panose="00010606040000040003" pitchFamily="2" charset="0"/>
            </a:endParaRPr>
          </a:p>
          <a:p>
            <a:pPr marL="363538" indent="-363538" algn="just">
              <a:buFont typeface="Wingdings" panose="05000000000000000000" pitchFamily="2" charset="2"/>
              <a:buChar char="Ø"/>
            </a:pPr>
            <a:r>
              <a:rPr lang="fr-CH" sz="3200" dirty="0" smtClean="0">
                <a:solidFill>
                  <a:schemeClr val="bg2">
                    <a:lumMod val="75000"/>
                  </a:schemeClr>
                </a:solidFill>
                <a:latin typeface="Agency FB" panose="00010606040000040003" pitchFamily="2" charset="0"/>
              </a:rPr>
              <a:t> la DETTE, en anglais DEBT, dans laquelle on retrouve toutes les formes de crédit</a:t>
            </a:r>
          </a:p>
          <a:p>
            <a:pPr marL="363538" indent="-363538" algn="just">
              <a:buFont typeface="Wingdings" panose="05000000000000000000" pitchFamily="2" charset="2"/>
              <a:buChar char="Ø"/>
            </a:pPr>
            <a:r>
              <a:rPr lang="fr-CH" sz="3200" dirty="0" smtClean="0">
                <a:solidFill>
                  <a:schemeClr val="bg2">
                    <a:lumMod val="75000"/>
                  </a:schemeClr>
                </a:solidFill>
                <a:latin typeface="Agency FB" panose="00010606040000040003" pitchFamily="2" charset="0"/>
              </a:rPr>
              <a:t> le CAPITAL, en anglais EQUITY, dans lequel on retrouve toutes les formes d’apport, notamment l’apport de fonds propres.</a:t>
            </a:r>
            <a:r>
              <a:rPr lang="fr-CH" sz="3200" dirty="0" smtClean="0">
                <a:solidFill>
                  <a:schemeClr val="bg2">
                    <a:lumMod val="75000"/>
                  </a:schemeClr>
                </a:solidFill>
              </a:rPr>
              <a:t>	</a:t>
            </a:r>
          </a:p>
          <a:p>
            <a:pPr marL="363538" indent="-363538" algn="just">
              <a:buFont typeface="Wingdings" panose="05000000000000000000" pitchFamily="2" charset="2"/>
              <a:buChar char="Ø"/>
            </a:pPr>
            <a:endParaRPr lang="fr-CH" sz="3200" dirty="0">
              <a:solidFill>
                <a:schemeClr val="bg2">
                  <a:lumMod val="75000"/>
                </a:schemeClr>
              </a:solidFill>
            </a:endParaRPr>
          </a:p>
          <a:p>
            <a:pPr marL="0" indent="0" algn="just">
              <a:buNone/>
            </a:pPr>
            <a:r>
              <a:rPr lang="fr-CH" sz="3200" dirty="0" smtClean="0">
                <a:solidFill>
                  <a:schemeClr val="bg2">
                    <a:lumMod val="75000"/>
                  </a:schemeClr>
                </a:solidFill>
                <a:latin typeface="Agency FB" panose="00010606040000040003" pitchFamily="2" charset="0"/>
              </a:rPr>
              <a:t>Nous examinerons ensemble les différentes manières pour un entrepreneur de lever un capital et ainsi financier son entreprise.</a:t>
            </a:r>
            <a:endParaRPr lang="fr-FR" sz="3200" dirty="0" smtClean="0">
              <a:solidFill>
                <a:schemeClr val="bg2">
                  <a:lumMod val="75000"/>
                </a:schemeClr>
              </a:solidFill>
              <a:latin typeface="Agency FB" panose="00010606040000040003" pitchFamily="2" charset="0"/>
            </a:endParaRPr>
          </a:p>
          <a:p>
            <a:pPr marL="0" indent="0" algn="just">
              <a:buNone/>
            </a:pPr>
            <a:endParaRPr lang="fr-FR" dirty="0"/>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391" y="327815"/>
            <a:ext cx="1362075" cy="1362075"/>
          </a:xfrm>
          <a:prstGeom prst="rect">
            <a:avLst/>
          </a:prstGeom>
        </p:spPr>
      </p:pic>
    </p:spTree>
    <p:extLst>
      <p:ext uri="{BB962C8B-B14F-4D97-AF65-F5344CB8AC3E}">
        <p14:creationId xmlns:p14="http://schemas.microsoft.com/office/powerpoint/2010/main" val="12073553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useBgFill="1">
        <p:nvSpPr>
          <p:cNvPr id="2" name="Titre 1"/>
          <p:cNvSpPr>
            <a:spLocks noGrp="1"/>
          </p:cNvSpPr>
          <p:nvPr>
            <p:ph type="ctrTitle"/>
          </p:nvPr>
        </p:nvSpPr>
        <p:spPr>
          <a:xfrm>
            <a:off x="1638980" y="2043113"/>
            <a:ext cx="9144000" cy="2387600"/>
          </a:xfrm>
        </p:spPr>
        <p:txBody>
          <a:bodyPr>
            <a:normAutofit/>
          </a:bodyPr>
          <a:lstStyle/>
          <a:p>
            <a:r>
              <a:rPr lang="fr-CH" sz="6600" dirty="0" smtClean="0">
                <a:solidFill>
                  <a:schemeClr val="accent4">
                    <a:lumMod val="60000"/>
                    <a:lumOff val="40000"/>
                  </a:schemeClr>
                </a:solidFill>
                <a:latin typeface="Agency FB" panose="00010606040000040003" pitchFamily="2" charset="0"/>
              </a:rPr>
              <a:t>Le financement par la dette</a:t>
            </a:r>
            <a:endParaRPr lang="fr-FR" sz="6600" dirty="0">
              <a:solidFill>
                <a:schemeClr val="accent4">
                  <a:lumMod val="60000"/>
                  <a:lumOff val="40000"/>
                </a:schemeClr>
              </a:solidFill>
              <a:latin typeface="Agency FB" panose="00010606040000040003" pitchFamily="2" charset="0"/>
            </a:endParaRPr>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905" y="311705"/>
            <a:ext cx="1362075" cy="1362075"/>
          </a:xfrm>
          <a:prstGeom prst="rect">
            <a:avLst/>
          </a:prstGeom>
        </p:spPr>
      </p:pic>
    </p:spTree>
    <p:extLst>
      <p:ext uri="{BB962C8B-B14F-4D97-AF65-F5344CB8AC3E}">
        <p14:creationId xmlns:p14="http://schemas.microsoft.com/office/powerpoint/2010/main" val="549289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1173426" y="365125"/>
            <a:ext cx="10515600" cy="1325563"/>
          </a:xfrm>
        </p:spPr>
        <p:txBody>
          <a:bodyPr/>
          <a:lstStyle/>
          <a:p>
            <a:pPr algn="ctr"/>
            <a:r>
              <a:rPr lang="fr-CH" dirty="0" smtClean="0">
                <a:solidFill>
                  <a:schemeClr val="accent4">
                    <a:lumMod val="60000"/>
                    <a:lumOff val="40000"/>
                  </a:schemeClr>
                </a:solidFill>
                <a:latin typeface="Agency FB" panose="00010606040000040003" pitchFamily="2" charset="0"/>
              </a:rPr>
              <a:t>Les différentes formes de financement par la dette</a:t>
            </a:r>
            <a:endParaRPr lang="fr-FR" dirty="0">
              <a:solidFill>
                <a:schemeClr val="accent4">
                  <a:lumMod val="60000"/>
                  <a:lumOff val="40000"/>
                </a:schemeClr>
              </a:solidFill>
              <a:latin typeface="Agency FB" panose="00010606040000040003" pitchFamily="2" charset="0"/>
            </a:endParaRPr>
          </a:p>
        </p:txBody>
      </p:sp>
      <p:sp>
        <p:nvSpPr>
          <p:cNvPr id="6" name="Espace réservé du texte 5"/>
          <p:cNvSpPr>
            <a:spLocks noGrp="1"/>
          </p:cNvSpPr>
          <p:nvPr>
            <p:ph type="body" idx="1"/>
          </p:nvPr>
        </p:nvSpPr>
        <p:spPr>
          <a:xfrm>
            <a:off x="1940010" y="1280161"/>
            <a:ext cx="10075205" cy="1444370"/>
          </a:xfrm>
        </p:spPr>
        <p:txBody>
          <a:bodyPr tIns="180000">
            <a:noAutofit/>
          </a:bodyPr>
          <a:lstStyle/>
          <a:p>
            <a:r>
              <a:rPr lang="fr-CH" dirty="0">
                <a:solidFill>
                  <a:schemeClr val="bg2">
                    <a:lumMod val="75000"/>
                  </a:schemeClr>
                </a:solidFill>
                <a:latin typeface="Agency FB" panose="00010606040000040003" pitchFamily="2" charset="0"/>
              </a:rPr>
              <a:t>L’Entrepreneur, afin de démarrer ou maintenir son activité peur recourir à un mode de financement d’origine externe. Il se tournera alors principalement vers des établissements bancaires ou des tiers afin de bénéficier </a:t>
            </a:r>
            <a:r>
              <a:rPr lang="fr-CH" dirty="0" smtClean="0">
                <a:solidFill>
                  <a:schemeClr val="bg2">
                    <a:lumMod val="75000"/>
                  </a:schemeClr>
                </a:solidFill>
                <a:latin typeface="Agency FB" panose="00010606040000040003" pitchFamily="2" charset="0"/>
              </a:rPr>
              <a:t>:</a:t>
            </a:r>
            <a:endParaRPr lang="fr-CH" dirty="0">
              <a:solidFill>
                <a:schemeClr val="bg2">
                  <a:lumMod val="75000"/>
                </a:schemeClr>
              </a:solidFill>
              <a:latin typeface="Agency FB" panose="00010606040000040003" pitchFamily="2" charset="0"/>
            </a:endParaRPr>
          </a:p>
        </p:txBody>
      </p:sp>
      <p:sp>
        <p:nvSpPr>
          <p:cNvPr id="3" name="Espace réservé du contenu 2"/>
          <p:cNvSpPr>
            <a:spLocks noGrp="1"/>
          </p:cNvSpPr>
          <p:nvPr>
            <p:ph sz="half" idx="2"/>
          </p:nvPr>
        </p:nvSpPr>
        <p:spPr>
          <a:xfrm>
            <a:off x="839788" y="3274543"/>
            <a:ext cx="5157787" cy="3322895"/>
          </a:xfrm>
        </p:spPr>
        <p:txBody>
          <a:bodyPr>
            <a:normAutofit/>
          </a:bodyPr>
          <a:lstStyle/>
          <a:p>
            <a:pPr marL="1612900" defTabSz="285750">
              <a:buFont typeface="Wingdings" panose="05000000000000000000" pitchFamily="2" charset="2"/>
              <a:buChar char="Ø"/>
              <a:tabLst>
                <a:tab pos="1708150" algn="l"/>
              </a:tabLst>
            </a:pPr>
            <a:r>
              <a:rPr lang="fr-CH" sz="3200" dirty="0">
                <a:solidFill>
                  <a:schemeClr val="bg2">
                    <a:lumMod val="75000"/>
                  </a:schemeClr>
                </a:solidFill>
                <a:latin typeface="Agency FB" panose="00010606040000040003" pitchFamily="2" charset="0"/>
              </a:rPr>
              <a:t>	</a:t>
            </a:r>
            <a:r>
              <a:rPr lang="fr-CH" sz="3200" dirty="0" smtClean="0">
                <a:solidFill>
                  <a:schemeClr val="bg2">
                    <a:lumMod val="75000"/>
                  </a:schemeClr>
                </a:solidFill>
                <a:latin typeface="Agency FB" panose="00010606040000040003" pitchFamily="2" charset="0"/>
              </a:rPr>
              <a:t>	 d’un emprunt bancaire</a:t>
            </a:r>
          </a:p>
          <a:p>
            <a:pPr marL="1789113" indent="-404813" defTabSz="285750">
              <a:buFont typeface="Wingdings" panose="05000000000000000000" pitchFamily="2" charset="2"/>
              <a:buChar char="Ø"/>
              <a:tabLst>
                <a:tab pos="1708150" algn="l"/>
              </a:tabLst>
            </a:pPr>
            <a:r>
              <a:rPr lang="fr-CH" sz="3200" dirty="0" smtClean="0">
                <a:solidFill>
                  <a:schemeClr val="bg2">
                    <a:lumMod val="75000"/>
                  </a:schemeClr>
                </a:solidFill>
                <a:latin typeface="Agency FB" panose="00010606040000040003" pitchFamily="2" charset="0"/>
              </a:rPr>
              <a:t>d’un crédit fournisseur</a:t>
            </a:r>
          </a:p>
          <a:p>
            <a:pPr marL="1789113" indent="-404813" defTabSz="285750">
              <a:buFont typeface="Wingdings" panose="05000000000000000000" pitchFamily="2" charset="2"/>
              <a:buChar char="Ø"/>
              <a:tabLst>
                <a:tab pos="1708150" algn="l"/>
              </a:tabLst>
            </a:pPr>
            <a:r>
              <a:rPr lang="fr-CH" sz="3200" dirty="0" smtClean="0">
                <a:solidFill>
                  <a:schemeClr val="bg2">
                    <a:lumMod val="75000"/>
                  </a:schemeClr>
                </a:solidFill>
                <a:latin typeface="Agency FB" panose="00010606040000040003" pitchFamily="2" charset="0"/>
              </a:rPr>
              <a:t>d’un </a:t>
            </a:r>
            <a:r>
              <a:rPr lang="fr-CH" sz="3200" dirty="0">
                <a:solidFill>
                  <a:schemeClr val="bg2">
                    <a:lumMod val="75000"/>
                  </a:schemeClr>
                </a:solidFill>
                <a:latin typeface="Agency FB" panose="00010606040000040003" pitchFamily="2" charset="0"/>
              </a:rPr>
              <a:t>emprunt obligataire</a:t>
            </a:r>
            <a:endParaRPr lang="fr-CH" sz="3200" dirty="0" smtClean="0">
              <a:solidFill>
                <a:schemeClr val="bg2">
                  <a:lumMod val="75000"/>
                </a:schemeClr>
              </a:solidFill>
              <a:latin typeface="Agency FB" panose="00010606040000040003" pitchFamily="2" charset="0"/>
            </a:endParaRPr>
          </a:p>
        </p:txBody>
      </p:sp>
      <p:sp>
        <p:nvSpPr>
          <p:cNvPr id="8" name="Espace réservé du contenu 7"/>
          <p:cNvSpPr>
            <a:spLocks noGrp="1"/>
          </p:cNvSpPr>
          <p:nvPr>
            <p:ph sz="quarter" idx="4"/>
          </p:nvPr>
        </p:nvSpPr>
        <p:spPr>
          <a:xfrm>
            <a:off x="6172200" y="3274543"/>
            <a:ext cx="5183188" cy="3322896"/>
          </a:xfrm>
        </p:spPr>
        <p:txBody>
          <a:bodyPr/>
          <a:lstStyle/>
          <a:p>
            <a:pPr marL="630238" indent="-404813" defTabSz="285750">
              <a:buFont typeface="Wingdings" panose="05000000000000000000" pitchFamily="2" charset="2"/>
              <a:buChar char="Ø"/>
              <a:tabLst>
                <a:tab pos="1260475" algn="l"/>
              </a:tabLst>
            </a:pPr>
            <a:r>
              <a:rPr lang="fr-CH" dirty="0" smtClean="0">
                <a:solidFill>
                  <a:schemeClr val="bg2">
                    <a:lumMod val="75000"/>
                  </a:schemeClr>
                </a:solidFill>
                <a:latin typeface="Agency FB" panose="00010606040000040003" pitchFamily="2" charset="0"/>
              </a:rPr>
              <a:t>d’un </a:t>
            </a:r>
            <a:r>
              <a:rPr lang="fr-CH" dirty="0">
                <a:solidFill>
                  <a:schemeClr val="bg2">
                    <a:lumMod val="75000"/>
                  </a:schemeClr>
                </a:solidFill>
                <a:latin typeface="Agency FB" panose="00010606040000040003" pitchFamily="2" charset="0"/>
              </a:rPr>
              <a:t>crédit-bail</a:t>
            </a:r>
          </a:p>
          <a:p>
            <a:pPr marL="630238" indent="-404813" defTabSz="285750">
              <a:buFont typeface="Wingdings" panose="05000000000000000000" pitchFamily="2" charset="2"/>
              <a:buChar char="Ø"/>
              <a:tabLst>
                <a:tab pos="1260475" algn="l"/>
              </a:tabLst>
            </a:pPr>
            <a:r>
              <a:rPr lang="fr-CH" dirty="0">
                <a:solidFill>
                  <a:schemeClr val="bg2">
                    <a:lumMod val="75000"/>
                  </a:schemeClr>
                </a:solidFill>
                <a:latin typeface="Agency FB" panose="00010606040000040003" pitchFamily="2" charset="0"/>
              </a:rPr>
              <a:t>d’un </a:t>
            </a:r>
            <a:r>
              <a:rPr lang="fr-CH" dirty="0" smtClean="0">
                <a:solidFill>
                  <a:schemeClr val="bg2">
                    <a:lumMod val="75000"/>
                  </a:schemeClr>
                </a:solidFill>
                <a:latin typeface="Agency FB" panose="00010606040000040003" pitchFamily="2" charset="0"/>
              </a:rPr>
              <a:t>affacturage par nantissement.</a:t>
            </a:r>
            <a:endParaRPr lang="fr-CH" dirty="0">
              <a:solidFill>
                <a:schemeClr val="bg2">
                  <a:lumMod val="75000"/>
                </a:schemeClr>
              </a:solidFill>
              <a:latin typeface="Agency FB" panose="00010606040000040003" pitchFamily="2" charset="0"/>
            </a:endParaRPr>
          </a:p>
          <a:p>
            <a:endParaRPr lang="fr-CH" dirty="0"/>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448" y="316214"/>
            <a:ext cx="1362075" cy="1362075"/>
          </a:xfrm>
          <a:prstGeom prst="rect">
            <a:avLst/>
          </a:prstGeom>
        </p:spPr>
      </p:pic>
    </p:spTree>
    <p:extLst>
      <p:ext uri="{BB962C8B-B14F-4D97-AF65-F5344CB8AC3E}">
        <p14:creationId xmlns:p14="http://schemas.microsoft.com/office/powerpoint/2010/main" val="42538573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442996"/>
            <a:ext cx="10515600" cy="1020987"/>
          </a:xfrm>
        </p:spPr>
        <p:txBody>
          <a:bodyPr/>
          <a:lstStyle/>
          <a:p>
            <a:pPr algn="ctr"/>
            <a:r>
              <a:rPr lang="fr-CH" dirty="0" smtClean="0">
                <a:solidFill>
                  <a:schemeClr val="accent4">
                    <a:lumMod val="60000"/>
                    <a:lumOff val="40000"/>
                  </a:schemeClr>
                </a:solidFill>
                <a:latin typeface="Agency FB" panose="00010606040000040003" pitchFamily="2" charset="0"/>
              </a:rPr>
              <a:t>L’emprunt bancaire</a:t>
            </a: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2111187"/>
            <a:ext cx="10515600" cy="4065775"/>
          </a:xfrm>
        </p:spPr>
        <p:txBody>
          <a:bodyPr/>
          <a:lstStyle/>
          <a:p>
            <a:pPr algn="just"/>
            <a:r>
              <a:rPr lang="fr-CH" sz="3200" dirty="0" smtClean="0">
                <a:solidFill>
                  <a:schemeClr val="bg2">
                    <a:lumMod val="75000"/>
                  </a:schemeClr>
                </a:solidFill>
                <a:latin typeface="Agency FB" panose="00010606040000040003" pitchFamily="2" charset="0"/>
              </a:rPr>
              <a:t>L’emprunt bancaire correspond à une somme mise à disposition de l’entreprise par un organisme financier, avec obligation de la rembourser selon un échéancier préalablement défini.</a:t>
            </a:r>
          </a:p>
          <a:p>
            <a:pPr algn="just"/>
            <a:r>
              <a:rPr lang="fr-CH" sz="3200" dirty="0" smtClean="0">
                <a:solidFill>
                  <a:schemeClr val="bg2">
                    <a:lumMod val="75000"/>
                  </a:schemeClr>
                </a:solidFill>
                <a:latin typeface="Agency FB" panose="00010606040000040003" pitchFamily="2" charset="0"/>
              </a:rPr>
              <a:t>En contrepartie de son financement, l’organisme prêteur perçoit des intérêts rémunérant l’apport de fonds et les risques pris. </a:t>
            </a:r>
          </a:p>
          <a:p>
            <a:pPr algn="just"/>
            <a:r>
              <a:rPr lang="fr-CH" sz="3200" dirty="0" smtClean="0">
                <a:solidFill>
                  <a:schemeClr val="bg2">
                    <a:lumMod val="75000"/>
                  </a:schemeClr>
                </a:solidFill>
                <a:latin typeface="Agency FB" panose="00010606040000040003" pitchFamily="2" charset="0"/>
              </a:rPr>
              <a:t>Il peut s’agir d’un prêt à moyen ou long terme selon la durée du crédit.</a:t>
            </a:r>
          </a:p>
          <a:p>
            <a:endParaRPr lang="fr-FR" dirty="0"/>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905" y="272451"/>
            <a:ext cx="1362075" cy="1362075"/>
          </a:xfrm>
          <a:prstGeom prst="rect">
            <a:avLst/>
          </a:prstGeom>
        </p:spPr>
      </p:pic>
    </p:spTree>
    <p:extLst>
      <p:ext uri="{BB962C8B-B14F-4D97-AF65-F5344CB8AC3E}">
        <p14:creationId xmlns:p14="http://schemas.microsoft.com/office/powerpoint/2010/main" val="4856923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592949"/>
            <a:ext cx="10515600" cy="840682"/>
          </a:xfrm>
        </p:spPr>
        <p:txBody>
          <a:bodyPr/>
          <a:lstStyle/>
          <a:p>
            <a:pPr algn="ctr"/>
            <a:r>
              <a:rPr lang="fr-CH" dirty="0" smtClean="0">
                <a:solidFill>
                  <a:schemeClr val="accent4">
                    <a:lumMod val="60000"/>
                    <a:lumOff val="40000"/>
                  </a:schemeClr>
                </a:solidFill>
                <a:latin typeface="Agency FB" panose="00010606040000040003" pitchFamily="2" charset="0"/>
              </a:rPr>
              <a:t>Le crédit fournisseurs</a:t>
            </a: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1973943"/>
            <a:ext cx="10515600" cy="4517008"/>
          </a:xfrm>
        </p:spPr>
        <p:txBody>
          <a:bodyPr>
            <a:normAutofit/>
          </a:bodyPr>
          <a:lstStyle/>
          <a:p>
            <a:pPr algn="just"/>
            <a:r>
              <a:rPr lang="fr-CH" sz="3200" dirty="0" smtClean="0">
                <a:solidFill>
                  <a:schemeClr val="bg2">
                    <a:lumMod val="75000"/>
                  </a:schemeClr>
                </a:solidFill>
                <a:latin typeface="Agency FB" panose="00010606040000040003" pitchFamily="2" charset="0"/>
              </a:rPr>
              <a:t>Le crédit fournisseur constitue une facilité de trésorerie. Il représente l’une des formes du crédit </a:t>
            </a:r>
            <a:r>
              <a:rPr lang="fr-CH" sz="3200" dirty="0" err="1" smtClean="0">
                <a:solidFill>
                  <a:schemeClr val="bg2">
                    <a:lumMod val="75000"/>
                  </a:schemeClr>
                </a:solidFill>
                <a:latin typeface="Agency FB" panose="00010606040000040003" pitchFamily="2" charset="0"/>
              </a:rPr>
              <a:t>inter-entreprise</a:t>
            </a:r>
            <a:r>
              <a:rPr lang="fr-CH" sz="3200" dirty="0" smtClean="0">
                <a:solidFill>
                  <a:schemeClr val="bg2">
                    <a:lumMod val="75000"/>
                  </a:schemeClr>
                </a:solidFill>
                <a:latin typeface="Agency FB" panose="00010606040000040003" pitchFamily="2" charset="0"/>
              </a:rPr>
              <a:t>.</a:t>
            </a:r>
          </a:p>
          <a:p>
            <a:pPr algn="just"/>
            <a:r>
              <a:rPr lang="fr-CH" sz="3200" dirty="0" smtClean="0">
                <a:solidFill>
                  <a:schemeClr val="bg2">
                    <a:lumMod val="75000"/>
                  </a:schemeClr>
                </a:solidFill>
                <a:latin typeface="Agency FB" panose="00010606040000040003" pitchFamily="2" charset="0"/>
              </a:rPr>
              <a:t>Il consiste en l’octroi par les fournisseurs de délais de règlement.</a:t>
            </a:r>
          </a:p>
          <a:p>
            <a:pPr algn="just"/>
            <a:r>
              <a:rPr lang="fr-CH" sz="3200" dirty="0" smtClean="0">
                <a:solidFill>
                  <a:schemeClr val="bg2">
                    <a:lumMod val="75000"/>
                  </a:schemeClr>
                </a:solidFill>
                <a:latin typeface="Agency FB" panose="00010606040000040003" pitchFamily="2" charset="0"/>
              </a:rPr>
              <a:t>Mais dans le cadre d’une entreprise en création, un tel crédit est rarement accordé. </a:t>
            </a:r>
          </a:p>
          <a:p>
            <a:pPr algn="just"/>
            <a:r>
              <a:rPr lang="fr-CH" sz="3200" dirty="0" smtClean="0">
                <a:solidFill>
                  <a:schemeClr val="bg2">
                    <a:lumMod val="75000"/>
                  </a:schemeClr>
                </a:solidFill>
                <a:latin typeface="Agency FB" panose="00010606040000040003" pitchFamily="2" charset="0"/>
              </a:rPr>
              <a:t>Le délai de paiement accordé varie entre 30 et 90 jours.</a:t>
            </a:r>
          </a:p>
          <a:p>
            <a:pPr algn="just"/>
            <a:r>
              <a:rPr lang="fr-CH" sz="3200" dirty="0" smtClean="0">
                <a:solidFill>
                  <a:schemeClr val="bg2">
                    <a:lumMod val="75000"/>
                  </a:schemeClr>
                </a:solidFill>
                <a:latin typeface="Agency FB" panose="00010606040000040003" pitchFamily="2" charset="0"/>
              </a:rPr>
              <a:t>Ce service n’est pas gratuit : le client doit s’acquitter d’un intérêt  afin de pouvoir bénéficier d’un délai de paiement.</a:t>
            </a:r>
            <a:endParaRPr lang="fr-FR" sz="3200"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905" y="332253"/>
            <a:ext cx="1362075" cy="1362075"/>
          </a:xfrm>
          <a:prstGeom prst="rect">
            <a:avLst/>
          </a:prstGeom>
        </p:spPr>
      </p:pic>
    </p:spTree>
    <p:extLst>
      <p:ext uri="{BB962C8B-B14F-4D97-AF65-F5344CB8AC3E}">
        <p14:creationId xmlns:p14="http://schemas.microsoft.com/office/powerpoint/2010/main" val="26591148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s.cdn3.123rf.com/168nwm/ha4ipuri/ha4ipuri1110/ha4ipuri111000008/11015525-stylo-antique-sur-fond-no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191" y="5091113"/>
            <a:ext cx="3082809" cy="1766887"/>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838200" y="640454"/>
            <a:ext cx="10515600" cy="634620"/>
          </a:xfrm>
        </p:spPr>
        <p:txBody>
          <a:bodyPr>
            <a:noAutofit/>
          </a:bodyPr>
          <a:lstStyle/>
          <a:p>
            <a:pPr algn="ctr"/>
            <a:r>
              <a:rPr lang="fr-CH" dirty="0" smtClean="0">
                <a:solidFill>
                  <a:schemeClr val="accent4">
                    <a:lumMod val="60000"/>
                    <a:lumOff val="40000"/>
                  </a:schemeClr>
                </a:solidFill>
                <a:latin typeface="Agency FB" panose="00010606040000040003" pitchFamily="2" charset="0"/>
              </a:rPr>
              <a:t>L’emprunt obligataire</a:t>
            </a:r>
            <a:endParaRPr lang="fr-FR" dirty="0">
              <a:solidFill>
                <a:schemeClr val="accent4">
                  <a:lumMod val="60000"/>
                  <a:lumOff val="40000"/>
                </a:schemeClr>
              </a:solidFill>
              <a:latin typeface="Agency FB" panose="00010606040000040003" pitchFamily="2" charset="0"/>
            </a:endParaRPr>
          </a:p>
        </p:txBody>
      </p:sp>
      <p:sp>
        <p:nvSpPr>
          <p:cNvPr id="3" name="Espace réservé du contenu 2"/>
          <p:cNvSpPr>
            <a:spLocks noGrp="1"/>
          </p:cNvSpPr>
          <p:nvPr>
            <p:ph idx="1"/>
          </p:nvPr>
        </p:nvSpPr>
        <p:spPr>
          <a:xfrm>
            <a:off x="838200" y="2148114"/>
            <a:ext cx="10515600" cy="4306472"/>
          </a:xfrm>
        </p:spPr>
        <p:txBody>
          <a:bodyPr>
            <a:normAutofit lnSpcReduction="10000"/>
          </a:bodyPr>
          <a:lstStyle/>
          <a:p>
            <a:pPr algn="just"/>
            <a:r>
              <a:rPr lang="fr-CH" dirty="0" smtClean="0">
                <a:solidFill>
                  <a:schemeClr val="bg2">
                    <a:lumMod val="75000"/>
                  </a:schemeClr>
                </a:solidFill>
                <a:latin typeface="Agency FB" panose="00010606040000040003" pitchFamily="2" charset="0"/>
              </a:rPr>
              <a:t>L’emprunt obligataire est une opération financière par laquelle une personne morale émet des obligations (titres de créance), en contrepartie des sommes versées par des tiers sur une certaine durée (plusieurs années) en vue de couvrir un besoin en financement.</a:t>
            </a:r>
          </a:p>
          <a:p>
            <a:pPr algn="just"/>
            <a:r>
              <a:rPr lang="fr-CH" dirty="0" smtClean="0">
                <a:solidFill>
                  <a:schemeClr val="bg2">
                    <a:lumMod val="75000"/>
                  </a:schemeClr>
                </a:solidFill>
                <a:latin typeface="Agency FB" panose="00010606040000040003" pitchFamily="2" charset="0"/>
              </a:rPr>
              <a:t>Ces titres donnent le droit aux titulaires d’être remboursés à une échéance dans les conditions fixées dans le contrat et de percevoir des intérêts rémunérateurs de leur prêt.</a:t>
            </a:r>
          </a:p>
          <a:p>
            <a:pPr algn="just"/>
            <a:r>
              <a:rPr lang="fr-CH" dirty="0" smtClean="0">
                <a:solidFill>
                  <a:schemeClr val="bg2">
                    <a:lumMod val="75000"/>
                  </a:schemeClr>
                </a:solidFill>
                <a:latin typeface="Agency FB" panose="00010606040000040003" pitchFamily="2" charset="0"/>
              </a:rPr>
              <a:t>L’intérêt est versé périodiquement, tandis que le capital est remboursé à une date prévue.</a:t>
            </a:r>
          </a:p>
          <a:p>
            <a:pPr algn="just"/>
            <a:r>
              <a:rPr lang="fr-CH" dirty="0" smtClean="0">
                <a:solidFill>
                  <a:schemeClr val="bg2">
                    <a:lumMod val="75000"/>
                  </a:schemeClr>
                </a:solidFill>
                <a:latin typeface="Agency FB" panose="00010606040000040003" pitchFamily="2" charset="0"/>
              </a:rPr>
              <a:t>Dans le cadre d’un placement privé, la souscription à un émission obligataire est réservée aux investisseurs professionnels qualifiés.</a:t>
            </a:r>
            <a:endParaRPr lang="fr-FR" dirty="0">
              <a:solidFill>
                <a:schemeClr val="bg2">
                  <a:lumMod val="75000"/>
                </a:schemeClr>
              </a:solidFill>
              <a:latin typeface="Agency FB" panose="00010606040000040003" pitchFamily="2" charset="0"/>
            </a:endParaRPr>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905" y="276727"/>
            <a:ext cx="1362075" cy="1362075"/>
          </a:xfrm>
          <a:prstGeom prst="rect">
            <a:avLst/>
          </a:prstGeom>
        </p:spPr>
      </p:pic>
    </p:spTree>
    <p:extLst>
      <p:ext uri="{BB962C8B-B14F-4D97-AF65-F5344CB8AC3E}">
        <p14:creationId xmlns:p14="http://schemas.microsoft.com/office/powerpoint/2010/main" val="5666033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2451</TotalTime>
  <Words>2600</Words>
  <Application>Microsoft Office PowerPoint</Application>
  <PresentationFormat>Grand écran</PresentationFormat>
  <Paragraphs>237</Paragraphs>
  <Slides>30</Slides>
  <Notes>30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30</vt:i4>
      </vt:variant>
    </vt:vector>
  </HeadingPairs>
  <TitlesOfParts>
    <vt:vector size="38" baseType="lpstr">
      <vt:lpstr>Agency FB</vt:lpstr>
      <vt:lpstr>Arial</vt:lpstr>
      <vt:lpstr>Calibri</vt:lpstr>
      <vt:lpstr>Calibri Light</vt:lpstr>
      <vt:lpstr>Garamond</vt:lpstr>
      <vt:lpstr>Times New Roman</vt:lpstr>
      <vt:lpstr>Wingdings</vt:lpstr>
      <vt:lpstr>Thème Office</vt:lpstr>
      <vt:lpstr>LE FINANCEMENT PRIVE</vt:lpstr>
      <vt:lpstr>Définitions</vt:lpstr>
      <vt:lpstr>Présentation PowerPoint</vt:lpstr>
      <vt:lpstr>Les types de financement</vt:lpstr>
      <vt:lpstr>Le financement par la dette</vt:lpstr>
      <vt:lpstr>Les différentes formes de financement par la dette</vt:lpstr>
      <vt:lpstr>L’emprunt bancaire</vt:lpstr>
      <vt:lpstr>Le crédit fournisseurs</vt:lpstr>
      <vt:lpstr>L’emprunt obligataire</vt:lpstr>
      <vt:lpstr>Le crédit-bail</vt:lpstr>
      <vt:lpstr>Le découvert  bancaire autorisé</vt:lpstr>
      <vt:lpstr>Le financement par le capital</vt:lpstr>
      <vt:lpstr>Les différentes formes de financement par le capital</vt:lpstr>
      <vt:lpstr>Le capital social </vt:lpstr>
      <vt:lpstr>L’augmentation de capital</vt:lpstr>
      <vt:lpstr>Le capital-risque</vt:lpstr>
      <vt:lpstr>Présentation PowerPoint</vt:lpstr>
      <vt:lpstr>Le compte courant d’associés</vt:lpstr>
      <vt:lpstr>L’émission privée de titres</vt:lpstr>
      <vt:lpstr>Présentation PowerPoint</vt:lpstr>
      <vt:lpstr>Présentation PowerPoint</vt:lpstr>
      <vt:lpstr>La divulgation</vt:lpstr>
      <vt:lpstr>Présentation PowerPoint</vt:lpstr>
      <vt:lpstr>La distribution de l’émission</vt:lpstr>
      <vt:lpstr>Présentation PowerPoint</vt:lpstr>
      <vt:lpstr>La souscription de l’émission</vt:lpstr>
      <vt:lpstr>Présentation PowerPoint</vt:lpstr>
      <vt:lpstr>L’attribution de l’émission</vt:lpstr>
      <vt:lpstr>La fin du cycle de financement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Marc Deschenaux</dc:creator>
  <cp:lastModifiedBy>Emna Khediri</cp:lastModifiedBy>
  <cp:revision>177</cp:revision>
  <dcterms:created xsi:type="dcterms:W3CDTF">2014-05-12T08:17:43Z</dcterms:created>
  <dcterms:modified xsi:type="dcterms:W3CDTF">2014-06-02T14:48:09Z</dcterms:modified>
</cp:coreProperties>
</file>