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theme/themeOverride1.xml" ContentType="application/vnd.openxmlformats-officedocument.themeOverr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theme/themeOverride2.xml" ContentType="application/vnd.openxmlformats-officedocument.themeOverr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theme/themeOverride3.xml" ContentType="application/vnd.openxmlformats-officedocument.themeOverride+xml"/>
  <Override PartName="/ppt/notesSlides/notesSlide221.xml" ContentType="application/vnd.openxmlformats-officedocument.presentationml.notesSlide+xml"/>
  <Override PartName="/ppt/theme/themeOverride4.xml" ContentType="application/vnd.openxmlformats-officedocument.themeOverride+xml"/>
  <Override PartName="/ppt/notesSlides/notesSlide222.xml" ContentType="application/vnd.openxmlformats-officedocument.presentationml.notesSlide+xml"/>
  <Override PartName="/ppt/theme/themeOverride5.xml" ContentType="application/vnd.openxmlformats-officedocument.themeOverr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6"/>
  </p:notesMasterIdLst>
  <p:handoutMasterIdLst>
    <p:handoutMasterId r:id="rId227"/>
  </p:handoutMasterIdLst>
  <p:sldIdLst>
    <p:sldId id="257" r:id="rId2"/>
    <p:sldId id="489" r:id="rId3"/>
    <p:sldId id="491" r:id="rId4"/>
    <p:sldId id="490" r:id="rId5"/>
    <p:sldId id="492" r:id="rId6"/>
    <p:sldId id="479" r:id="rId7"/>
    <p:sldId id="480" r:id="rId8"/>
    <p:sldId id="481" r:id="rId9"/>
    <p:sldId id="482" r:id="rId10"/>
    <p:sldId id="483" r:id="rId11"/>
    <p:sldId id="484" r:id="rId12"/>
    <p:sldId id="506" r:id="rId13"/>
    <p:sldId id="493" r:id="rId14"/>
    <p:sldId id="367" r:id="rId15"/>
    <p:sldId id="368" r:id="rId16"/>
    <p:sldId id="374" r:id="rId17"/>
    <p:sldId id="494" r:id="rId18"/>
    <p:sldId id="498" r:id="rId19"/>
    <p:sldId id="495" r:id="rId20"/>
    <p:sldId id="518" r:id="rId21"/>
    <p:sldId id="393" r:id="rId22"/>
    <p:sldId id="403" r:id="rId23"/>
    <p:sldId id="408" r:id="rId24"/>
    <p:sldId id="394" r:id="rId25"/>
    <p:sldId id="395" r:id="rId26"/>
    <p:sldId id="396" r:id="rId27"/>
    <p:sldId id="404" r:id="rId28"/>
    <p:sldId id="397" r:id="rId29"/>
    <p:sldId id="398" r:id="rId30"/>
    <p:sldId id="399" r:id="rId31"/>
    <p:sldId id="400" r:id="rId32"/>
    <p:sldId id="401" r:id="rId33"/>
    <p:sldId id="402" r:id="rId34"/>
    <p:sldId id="409" r:id="rId35"/>
    <p:sldId id="519" r:id="rId36"/>
    <p:sldId id="521" r:id="rId37"/>
    <p:sldId id="520" r:id="rId38"/>
    <p:sldId id="405" r:id="rId39"/>
    <p:sldId id="406" r:id="rId40"/>
    <p:sldId id="407" r:id="rId41"/>
    <p:sldId id="366" r:id="rId42"/>
    <p:sldId id="364" r:id="rId43"/>
    <p:sldId id="365" r:id="rId44"/>
    <p:sldId id="362" r:id="rId45"/>
    <p:sldId id="363" r:id="rId46"/>
    <p:sldId id="499" r:id="rId47"/>
    <p:sldId id="369" r:id="rId48"/>
    <p:sldId id="370" r:id="rId49"/>
    <p:sldId id="371" r:id="rId50"/>
    <p:sldId id="372" r:id="rId51"/>
    <p:sldId id="375" r:id="rId52"/>
    <p:sldId id="376" r:id="rId53"/>
    <p:sldId id="377" r:id="rId54"/>
    <p:sldId id="381" r:id="rId55"/>
    <p:sldId id="378" r:id="rId56"/>
    <p:sldId id="379" r:id="rId57"/>
    <p:sldId id="380" r:id="rId58"/>
    <p:sldId id="507" r:id="rId59"/>
    <p:sldId id="508" r:id="rId60"/>
    <p:sldId id="509" r:id="rId61"/>
    <p:sldId id="383" r:id="rId62"/>
    <p:sldId id="502" r:id="rId63"/>
    <p:sldId id="384" r:id="rId64"/>
    <p:sldId id="385" r:id="rId65"/>
    <p:sldId id="516" r:id="rId66"/>
    <p:sldId id="606" r:id="rId67"/>
    <p:sldId id="607" r:id="rId68"/>
    <p:sldId id="530" r:id="rId69"/>
    <p:sldId id="523" r:id="rId70"/>
    <p:sldId id="531" r:id="rId71"/>
    <p:sldId id="608" r:id="rId72"/>
    <p:sldId id="609" r:id="rId73"/>
    <p:sldId id="610" r:id="rId74"/>
    <p:sldId id="611" r:id="rId75"/>
    <p:sldId id="612" r:id="rId76"/>
    <p:sldId id="613" r:id="rId77"/>
    <p:sldId id="614" r:id="rId78"/>
    <p:sldId id="615" r:id="rId79"/>
    <p:sldId id="616" r:id="rId80"/>
    <p:sldId id="617" r:id="rId81"/>
    <p:sldId id="618" r:id="rId82"/>
    <p:sldId id="619" r:id="rId83"/>
    <p:sldId id="620" r:id="rId84"/>
    <p:sldId id="621" r:id="rId85"/>
    <p:sldId id="622" r:id="rId86"/>
    <p:sldId id="623" r:id="rId87"/>
    <p:sldId id="624" r:id="rId88"/>
    <p:sldId id="625" r:id="rId89"/>
    <p:sldId id="626" r:id="rId90"/>
    <p:sldId id="627" r:id="rId91"/>
    <p:sldId id="628" r:id="rId92"/>
    <p:sldId id="629" r:id="rId93"/>
    <p:sldId id="532" r:id="rId94"/>
    <p:sldId id="533" r:id="rId95"/>
    <p:sldId id="534" r:id="rId96"/>
    <p:sldId id="510" r:id="rId97"/>
    <p:sldId id="386" r:id="rId98"/>
    <p:sldId id="387" r:id="rId99"/>
    <p:sldId id="389" r:id="rId100"/>
    <p:sldId id="390" r:id="rId101"/>
    <p:sldId id="391" r:id="rId102"/>
    <p:sldId id="392" r:id="rId103"/>
    <p:sldId id="410" r:id="rId104"/>
    <p:sldId id="411" r:id="rId105"/>
    <p:sldId id="412" r:id="rId106"/>
    <p:sldId id="414" r:id="rId107"/>
    <p:sldId id="415" r:id="rId108"/>
    <p:sldId id="417" r:id="rId109"/>
    <p:sldId id="418" r:id="rId110"/>
    <p:sldId id="419" r:id="rId111"/>
    <p:sldId id="420" r:id="rId112"/>
    <p:sldId id="421" r:id="rId113"/>
    <p:sldId id="422" r:id="rId114"/>
    <p:sldId id="440" r:id="rId115"/>
    <p:sldId id="441" r:id="rId116"/>
    <p:sldId id="460" r:id="rId117"/>
    <p:sldId id="461" r:id="rId118"/>
    <p:sldId id="462" r:id="rId119"/>
    <p:sldId id="463" r:id="rId120"/>
    <p:sldId id="442" r:id="rId121"/>
    <p:sldId id="443" r:id="rId122"/>
    <p:sldId id="444" r:id="rId123"/>
    <p:sldId id="445" r:id="rId124"/>
    <p:sldId id="446" r:id="rId125"/>
    <p:sldId id="447" r:id="rId126"/>
    <p:sldId id="458" r:id="rId127"/>
    <p:sldId id="448" r:id="rId128"/>
    <p:sldId id="449" r:id="rId129"/>
    <p:sldId id="450" r:id="rId130"/>
    <p:sldId id="451" r:id="rId131"/>
    <p:sldId id="452" r:id="rId132"/>
    <p:sldId id="453" r:id="rId133"/>
    <p:sldId id="454" r:id="rId134"/>
    <p:sldId id="455" r:id="rId135"/>
    <p:sldId id="456" r:id="rId136"/>
    <p:sldId id="459" r:id="rId137"/>
    <p:sldId id="429" r:id="rId138"/>
    <p:sldId id="435" r:id="rId139"/>
    <p:sldId id="437" r:id="rId140"/>
    <p:sldId id="438" r:id="rId141"/>
    <p:sldId id="439" r:id="rId142"/>
    <p:sldId id="436" r:id="rId143"/>
    <p:sldId id="473" r:id="rId144"/>
    <p:sldId id="474" r:id="rId145"/>
    <p:sldId id="476" r:id="rId146"/>
    <p:sldId id="477" r:id="rId147"/>
    <p:sldId id="427" r:id="rId148"/>
    <p:sldId id="428" r:id="rId149"/>
    <p:sldId id="464" r:id="rId150"/>
    <p:sldId id="465" r:id="rId151"/>
    <p:sldId id="466" r:id="rId152"/>
    <p:sldId id="467" r:id="rId153"/>
    <p:sldId id="468" r:id="rId154"/>
    <p:sldId id="469" r:id="rId155"/>
    <p:sldId id="470" r:id="rId156"/>
    <p:sldId id="471" r:id="rId157"/>
    <p:sldId id="423" r:id="rId158"/>
    <p:sldId id="424" r:id="rId159"/>
    <p:sldId id="472" r:id="rId160"/>
    <p:sldId id="425" r:id="rId161"/>
    <p:sldId id="430" r:id="rId162"/>
    <p:sldId id="431" r:id="rId163"/>
    <p:sldId id="432" r:id="rId164"/>
    <p:sldId id="433" r:id="rId165"/>
    <p:sldId id="434" r:id="rId166"/>
    <p:sldId id="630" r:id="rId167"/>
    <p:sldId id="524" r:id="rId168"/>
    <p:sldId id="525" r:id="rId169"/>
    <p:sldId id="526" r:id="rId170"/>
    <p:sldId id="527" r:id="rId171"/>
    <p:sldId id="528" r:id="rId172"/>
    <p:sldId id="529" r:id="rId173"/>
    <p:sldId id="298" r:id="rId174"/>
    <p:sldId id="361" r:id="rId175"/>
    <p:sldId id="500" r:id="rId176"/>
    <p:sldId id="501" r:id="rId177"/>
    <p:sldId id="558" r:id="rId178"/>
    <p:sldId id="559" r:id="rId179"/>
    <p:sldId id="560" r:id="rId180"/>
    <p:sldId id="561" r:id="rId181"/>
    <p:sldId id="562" r:id="rId182"/>
    <p:sldId id="563" r:id="rId183"/>
    <p:sldId id="564" r:id="rId184"/>
    <p:sldId id="565" r:id="rId185"/>
    <p:sldId id="566" r:id="rId186"/>
    <p:sldId id="567" r:id="rId187"/>
    <p:sldId id="568" r:id="rId188"/>
    <p:sldId id="569" r:id="rId189"/>
    <p:sldId id="570" r:id="rId190"/>
    <p:sldId id="571" r:id="rId191"/>
    <p:sldId id="572" r:id="rId192"/>
    <p:sldId id="573" r:id="rId193"/>
    <p:sldId id="574" r:id="rId194"/>
    <p:sldId id="575" r:id="rId195"/>
    <p:sldId id="576" r:id="rId196"/>
    <p:sldId id="577" r:id="rId197"/>
    <p:sldId id="578" r:id="rId198"/>
    <p:sldId id="579" r:id="rId199"/>
    <p:sldId id="580" r:id="rId200"/>
    <p:sldId id="581" r:id="rId201"/>
    <p:sldId id="582" r:id="rId202"/>
    <p:sldId id="583" r:id="rId203"/>
    <p:sldId id="584" r:id="rId204"/>
    <p:sldId id="585" r:id="rId205"/>
    <p:sldId id="586" r:id="rId206"/>
    <p:sldId id="605" r:id="rId207"/>
    <p:sldId id="587" r:id="rId208"/>
    <p:sldId id="588" r:id="rId209"/>
    <p:sldId id="589" r:id="rId210"/>
    <p:sldId id="590" r:id="rId211"/>
    <p:sldId id="591" r:id="rId212"/>
    <p:sldId id="592" r:id="rId213"/>
    <p:sldId id="593" r:id="rId214"/>
    <p:sldId id="594" r:id="rId215"/>
    <p:sldId id="595" r:id="rId216"/>
    <p:sldId id="596" r:id="rId217"/>
    <p:sldId id="597" r:id="rId218"/>
    <p:sldId id="598" r:id="rId219"/>
    <p:sldId id="599" r:id="rId220"/>
    <p:sldId id="600" r:id="rId221"/>
    <p:sldId id="601" r:id="rId222"/>
    <p:sldId id="602" r:id="rId223"/>
    <p:sldId id="603" r:id="rId224"/>
    <p:sldId id="604" r:id="rId225"/>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35" autoAdjust="0"/>
    <p:restoredTop sz="86371" autoAdjust="0"/>
  </p:normalViewPr>
  <p:slideViewPr>
    <p:cSldViewPr>
      <p:cViewPr varScale="1">
        <p:scale>
          <a:sx n="64" d="100"/>
          <a:sy n="64" d="100"/>
        </p:scale>
        <p:origin x="948" y="72"/>
      </p:cViewPr>
      <p:guideLst>
        <p:guide orient="horz" pos="2160"/>
        <p:guide pos="2880"/>
      </p:guideLst>
    </p:cSldViewPr>
  </p:slideViewPr>
  <p:outlineViewPr>
    <p:cViewPr>
      <p:scale>
        <a:sx n="33" d="100"/>
        <a:sy n="33" d="100"/>
      </p:scale>
      <p:origin x="0" y="104178"/>
    </p:cViewPr>
  </p:outlineViewPr>
  <p:notesTextViewPr>
    <p:cViewPr>
      <p:scale>
        <a:sx n="100" d="100"/>
        <a:sy n="100" d="100"/>
      </p:scale>
      <p:origin x="0" y="0"/>
    </p:cViewPr>
  </p:notesTextViewPr>
  <p:sorterViewPr>
    <p:cViewPr>
      <p:scale>
        <a:sx n="66" d="100"/>
        <a:sy n="66" d="100"/>
      </p:scale>
      <p:origin x="0" y="276"/>
    </p:cViewPr>
  </p:sorterViewPr>
  <p:notesViewPr>
    <p:cSldViewPr>
      <p:cViewPr>
        <p:scale>
          <a:sx n="66" d="100"/>
          <a:sy n="66" d="100"/>
        </p:scale>
        <p:origin x="-366" y="6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presProps" Target="presProp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viewProps" Target="viewProp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8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5580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5580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5580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4E3FB24-5C68-4945-A691-8BBF6E4A8B03}" type="slidenum">
              <a:rPr lang="fr-FR"/>
              <a:pPr>
                <a:defRPr/>
              </a:pPr>
              <a:t>‹N°›</a:t>
            </a:fld>
            <a:endParaRPr lang="fr-FR"/>
          </a:p>
        </p:txBody>
      </p:sp>
    </p:spTree>
    <p:extLst>
      <p:ext uri="{BB962C8B-B14F-4D97-AF65-F5344CB8AC3E}">
        <p14:creationId xmlns:p14="http://schemas.microsoft.com/office/powerpoint/2010/main" val="1985391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232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0"/>
            <a:r>
              <a:rPr lang="fr-FR" noProof="0" smtClean="0"/>
              <a:t>Deuxième niveau</a:t>
            </a:r>
          </a:p>
          <a:p>
            <a:pPr lvl="0"/>
            <a:r>
              <a:rPr lang="fr-FR" noProof="0" smtClean="0"/>
              <a:t>Troisième niveau</a:t>
            </a:r>
          </a:p>
          <a:p>
            <a:pPr lvl="0"/>
            <a:r>
              <a:rPr lang="fr-FR" noProof="0" smtClean="0"/>
              <a:t>Quatrième niveau</a:t>
            </a:r>
          </a:p>
          <a:p>
            <a:pPr lvl="0"/>
            <a:r>
              <a:rPr lang="fr-FR" noProof="0" smtClean="0"/>
              <a:t>Cinquième niveau</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885333-E72F-4551-ADBB-AE8588B7530C}" type="slidenum">
              <a:rPr lang="fr-FR"/>
              <a:pPr>
                <a:defRPr/>
              </a:pPr>
              <a:t>‹N°›</a:t>
            </a:fld>
            <a:endParaRPr lang="fr-FR"/>
          </a:p>
        </p:txBody>
      </p:sp>
    </p:spTree>
    <p:extLst>
      <p:ext uri="{BB962C8B-B14F-4D97-AF65-F5344CB8AC3E}">
        <p14:creationId xmlns:p14="http://schemas.microsoft.com/office/powerpoint/2010/main" val="170892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9A4E83-4D70-450B-87EC-2B3CE5691E9C}" type="slidenum">
              <a:rPr lang="fr-FR" sz="1200"/>
              <a:pPr/>
              <a:t>1</a:t>
            </a:fld>
            <a:endParaRPr lang="fr-FR" sz="1200"/>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29635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E91B17E-F51C-4CC8-BA8E-9A4DD51A8D0B}" type="slidenum">
              <a:rPr lang="fr-FR" sz="1200"/>
              <a:pPr/>
              <a:t>10</a:t>
            </a:fld>
            <a:endParaRPr lang="fr-FR" sz="1200"/>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7420928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B6D8E5F-8D00-4E24-ABBF-80CF2114BCCD}" type="slidenum">
              <a:rPr lang="fr-FR" sz="1200"/>
              <a:pPr/>
              <a:t>100</a:t>
            </a:fld>
            <a:endParaRPr lang="fr-FR" sz="1200"/>
          </a:p>
        </p:txBody>
      </p:sp>
      <p:sp>
        <p:nvSpPr>
          <p:cNvPr id="334851" name="Rectangle 1026"/>
          <p:cNvSpPr>
            <a:spLocks noGrp="1" noRot="1" noChangeAspect="1" noChangeArrowheads="1" noTextEdit="1"/>
          </p:cNvSpPr>
          <p:nvPr>
            <p:ph type="sldImg"/>
          </p:nvPr>
        </p:nvSpPr>
        <p:spPr>
          <a:ln/>
        </p:spPr>
      </p:sp>
      <p:sp>
        <p:nvSpPr>
          <p:cNvPr id="3348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0986836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8B684E-BFE0-4F1C-9F4B-242344A3E32B}" type="slidenum">
              <a:rPr lang="fr-FR" sz="1200"/>
              <a:pPr/>
              <a:t>101</a:t>
            </a:fld>
            <a:endParaRPr lang="fr-FR" sz="1200"/>
          </a:p>
        </p:txBody>
      </p:sp>
      <p:sp>
        <p:nvSpPr>
          <p:cNvPr id="335875" name="Rectangle 1026"/>
          <p:cNvSpPr>
            <a:spLocks noGrp="1" noRot="1" noChangeAspect="1" noChangeArrowheads="1" noTextEdit="1"/>
          </p:cNvSpPr>
          <p:nvPr>
            <p:ph type="sldImg"/>
          </p:nvPr>
        </p:nvSpPr>
        <p:spPr>
          <a:ln/>
        </p:spPr>
      </p:sp>
      <p:sp>
        <p:nvSpPr>
          <p:cNvPr id="3358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0582064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67585C-0FB4-48DB-8E57-C0DCEE20AB19}" type="slidenum">
              <a:rPr lang="fr-FR" sz="1200"/>
              <a:pPr/>
              <a:t>102</a:t>
            </a:fld>
            <a:endParaRPr lang="fr-FR" sz="1200"/>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Cette approche est très voisine de l’approche commerciale traditionnelle proposée par des livres comme « Strategic Selling » (La Vente Stratégique). </a:t>
            </a:r>
          </a:p>
          <a:p>
            <a:r>
              <a:rPr lang="fr-FR" smtClean="0"/>
              <a:t>Là deux théories s’affrontent:</a:t>
            </a:r>
          </a:p>
          <a:p>
            <a:pPr>
              <a:buFontTx/>
              <a:buChar char="•"/>
            </a:pPr>
            <a:r>
              <a:rPr lang="fr-FR" smtClean="0"/>
              <a:t> l’une prétendant que la principale différence est que l’Entrepreneur vend une opportunité de gain, pas un produit ou service,</a:t>
            </a:r>
          </a:p>
          <a:p>
            <a:pPr>
              <a:buFontTx/>
              <a:buChar char="•"/>
            </a:pPr>
            <a:r>
              <a:rPr lang="fr-FR" smtClean="0"/>
              <a:t> l’autre qu’il n’y en a pas, le Titre étant le produit et le fait de distribuer une opportunité de gain étant le service.</a:t>
            </a:r>
          </a:p>
          <a:p>
            <a:r>
              <a:rPr lang="fr-FR" smtClean="0"/>
              <a:t>Quoiqu’il en soit le Promoteur aura de bien meilleurs résultats en considérant cette activité comme une vente.</a:t>
            </a:r>
          </a:p>
        </p:txBody>
      </p:sp>
    </p:spTree>
    <p:extLst>
      <p:ext uri="{BB962C8B-B14F-4D97-AF65-F5344CB8AC3E}">
        <p14:creationId xmlns:p14="http://schemas.microsoft.com/office/powerpoint/2010/main" val="303039830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5006C2-BA25-40AD-B095-32C1F4F2FDCE}" type="slidenum">
              <a:rPr lang="fr-FR" sz="1200"/>
              <a:pPr/>
              <a:t>103</a:t>
            </a:fld>
            <a:endParaRPr lang="fr-FR" sz="1200"/>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97899125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47EA95C-FA31-4E3F-9283-31D9E3C64FE2}" type="slidenum">
              <a:rPr lang="fr-FR" sz="1200"/>
              <a:pPr/>
              <a:t>104</a:t>
            </a:fld>
            <a:endParaRPr lang="fr-FR" sz="1200"/>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21123713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C4773E-B174-4E3C-824E-489AA99869F5}" type="slidenum">
              <a:rPr lang="fr-FR" sz="1200"/>
              <a:pPr/>
              <a:t>105</a:t>
            </a:fld>
            <a:endParaRPr lang="fr-FR" sz="1200"/>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5573098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D5DD7ED-ABEF-43DD-83FC-F1C1476DC0C8}" type="slidenum">
              <a:rPr lang="fr-FR" sz="1200"/>
              <a:pPr/>
              <a:t>106</a:t>
            </a:fld>
            <a:endParaRPr lang="fr-FR" sz="1200"/>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2. Un jour, un de mes amis Entrepreneur m’emmène avec lui chez un grand financier, en m’annonçant fièrement qu’il le visite depuis quatre ans.</a:t>
            </a:r>
            <a:br>
              <a:rPr lang="fr-FR" smtClean="0"/>
            </a:br>
            <a:r>
              <a:rPr lang="fr-FR" smtClean="0"/>
              <a:t>Il interprétait le fait d’être reçu comme une preuve que le financier est intéressé à son affaire et qu’un jour il investirait. Pendant la conversation, sous le regard agressivement réprobateur de mon ami entrepreneur,  je pousse le financier dans ses derniers retranchements et l’exhorte à donner son opinion sur l’Entreprise de mon ami. La réponse fut cinglante: « Jamais je n’investirais dans cette entreprise et je le sais depuis la première minute, puisque je suis responsable de la mise en bourse du leader de ce marché. Mais j’admire cet entrepreneur, qui a une vision excellente du marché, qui m’indique les stratégies d’un outsider. » Plus tard, le financier m’avoua qu’il vendait très cher au leader du marché ses conseils qui étaient dérivés des notes qu’il prenait avec cet Entrepreneur, pour lequel il finissait par éprouver de la sympathie !</a:t>
            </a:r>
          </a:p>
        </p:txBody>
      </p:sp>
    </p:spTree>
    <p:extLst>
      <p:ext uri="{BB962C8B-B14F-4D97-AF65-F5344CB8AC3E}">
        <p14:creationId xmlns:p14="http://schemas.microsoft.com/office/powerpoint/2010/main" val="282895168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FCE6F2D-1915-4899-A03A-F873EBD02FFB}" type="slidenum">
              <a:rPr lang="fr-FR" sz="1200"/>
              <a:pPr/>
              <a:t>107</a:t>
            </a:fld>
            <a:endParaRPr lang="fr-FR" sz="1200"/>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72439340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AA8953-5CE8-4090-BF11-BBC3B7D3E4D6}" type="slidenum">
              <a:rPr lang="fr-FR" sz="1200"/>
              <a:pPr/>
              <a:t>108</a:t>
            </a:fld>
            <a:endParaRPr lang="fr-FR" sz="1200"/>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22169165"/>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581E424-D023-448F-92C0-748FE19BD531}" type="slidenum">
              <a:rPr lang="fr-FR" sz="1200"/>
              <a:pPr/>
              <a:t>109</a:t>
            </a:fld>
            <a:endParaRPr lang="fr-FR" sz="1200"/>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La meilleure façon de préparer ce document est de suivre les standards que j’ai développés et que je vous propose en annexe à ce livre car ils sont un mélange d’une longue expérience pratique et de références ayant fait leurs preuves.</a:t>
            </a:r>
          </a:p>
          <a:p>
            <a:r>
              <a:rPr lang="fr-FR" smtClean="0"/>
              <a:t>Alors suivez-les scrupuleusement et n’éludez aucune de leurs questions qu’après y avoir répondu de manière factuelle et précise. Ceci vous donnera davantage de travail, mais vous apportera de bien meilleurs résultats.</a:t>
            </a:r>
          </a:p>
          <a:p>
            <a:r>
              <a:rPr lang="fr-FR" smtClean="0"/>
              <a:t>La tâche est longue et difficile sans parler du fait qu’elle comporte un coût très élevé. Cependant, je crois fermement, qu’aucune entreprise sérieuse ne peut être mise sur pied sans suivre scrupuleusement cette démarche.</a:t>
            </a:r>
          </a:p>
        </p:txBody>
      </p:sp>
    </p:spTree>
    <p:extLst>
      <p:ext uri="{BB962C8B-B14F-4D97-AF65-F5344CB8AC3E}">
        <p14:creationId xmlns:p14="http://schemas.microsoft.com/office/powerpoint/2010/main" val="2713999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2EC691-E278-4F76-8711-EB813B3BF2B7}" type="slidenum">
              <a:rPr lang="fr-FR" sz="1200"/>
              <a:pPr/>
              <a:t>11</a:t>
            </a:fld>
            <a:endParaRPr lang="fr-FR" sz="1200"/>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17923888"/>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E0BD0F-4E9B-465B-9B15-10C169B4C0EB}" type="slidenum">
              <a:rPr lang="fr-FR" sz="1200"/>
              <a:pPr/>
              <a:t>110</a:t>
            </a:fld>
            <a:endParaRPr lang="fr-FR" sz="1200"/>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xfrm>
            <a:off x="381000" y="4343400"/>
            <a:ext cx="60198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Il faut approcher chaque levée de fonds comme une vente. Un bon exemple de cette attitude est celui de Dan Beaver qui possédait un immeuble au centre de Boston, sur Newbury Street, une rue très à la mode.</a:t>
            </a:r>
          </a:p>
          <a:p>
            <a:r>
              <a:rPr lang="fr-FR" smtClean="0"/>
              <a:t>Dan voulait refinancer cet immeuble. Pour ce faire, il rédigea un document décrivant la situation en détail, et ce qui est important, du point de vue de financier.</a:t>
            </a:r>
          </a:p>
          <a:p>
            <a:r>
              <a:rPr lang="fr-FR" smtClean="0"/>
              <a:t>Estimation: 500’000$. Nous cherchons 250’000 d’hypothèque en premier rang. L’état locatif couvre les remboursements du principal, des intérêts et des taxes à plus de 200%. Dan demanda alors à l’un de ses employés, d’appeler plus de 50 banquiers dans la région de Boston pour les évaluer en tant que prêteurs potentiels. 45 se déclarèrent intéressés.</a:t>
            </a:r>
          </a:p>
          <a:p>
            <a:r>
              <a:rPr lang="fr-FR" smtClean="0"/>
              <a:t>A la question suivante, faites-vous des hypothèques commerciales d’environ 250’000$, 25 balbutièrent et durent admettre qu’elles « n’en faisaient pas mais qu’elles étaient intéressées à lui parler quand même. »</a:t>
            </a:r>
          </a:p>
          <a:p>
            <a:r>
              <a:rPr lang="fr-FR" smtClean="0"/>
              <a:t>Dan donna instruction à son employé d’appeler les 20 banques restantes, pour voir si elles avaient déjà des hypothèques à Newbury Street. 8 répondirent affirmativement.</a:t>
            </a:r>
          </a:p>
          <a:p>
            <a:r>
              <a:rPr lang="fr-FR" smtClean="0"/>
              <a:t>La question suivante fut « avez-vous des hypothèques d’environ 250’000$ à cet endroit ? 3 répondirent affirmativement. Ensuite, il se fit envoyer les documents de demande de prêts par chacune des 3 banques. En dix jours, il obtint une réponse positive de chacune des 3 banques et put comparer les conditions. Sans avoir fait cet effort de présélection, les chances auraient été inférieures à 10% ( 3 sur 45) de trouver la bonne institution pour obtenir le crédit.</a:t>
            </a:r>
          </a:p>
          <a:p>
            <a:r>
              <a:rPr lang="fr-FR" smtClean="0"/>
              <a:t>Une fois la présélection effectuée, il a trouvé  les bonnes personnes et n’avait même pas besoin de les rencontrer. Les paramètres étaient bons, ils étaient experts de la zone et ils accordèrent le crédit d’après les faits énoncés dans la description de Dan.</a:t>
            </a:r>
          </a:p>
        </p:txBody>
      </p:sp>
    </p:spTree>
    <p:extLst>
      <p:ext uri="{BB962C8B-B14F-4D97-AF65-F5344CB8AC3E}">
        <p14:creationId xmlns:p14="http://schemas.microsoft.com/office/powerpoint/2010/main" val="73288818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524CDF9-3246-460C-AACD-99E5D11CB9A8}" type="slidenum">
              <a:rPr lang="fr-FR" sz="1200"/>
              <a:pPr/>
              <a:t>111</a:t>
            </a:fld>
            <a:endParaRPr lang="fr-FR" sz="1200"/>
          </a:p>
        </p:txBody>
      </p:sp>
      <p:sp>
        <p:nvSpPr>
          <p:cNvPr id="346115" name="Rectangle 2"/>
          <p:cNvSpPr>
            <a:spLocks noGrp="1" noRot="1" noChangeAspect="1" noChangeArrowheads="1" noTextEdit="1"/>
          </p:cNvSpPr>
          <p:nvPr>
            <p:ph type="sldImg"/>
          </p:nvPr>
        </p:nvSpPr>
        <p:spPr>
          <a:ln/>
        </p:spPr>
      </p:sp>
      <p:sp>
        <p:nvSpPr>
          <p:cNvPr id="346116" name="Rectangle 3"/>
          <p:cNvSpPr>
            <a:spLocks noGrp="1" noChangeArrowheads="1"/>
          </p:cNvSpPr>
          <p:nvPr>
            <p:ph type="body" idx="1"/>
          </p:nvPr>
        </p:nvSpPr>
        <p:spPr>
          <a:xfrm>
            <a:off x="381000" y="4343400"/>
            <a:ext cx="60198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Un point intéressant à relever est que les institutions qui n’avaient pas rempli les critères de présélection étaient les plus intéressées à discuter de l’affaire. Plusieurs se sont même offusquées du fait que Dan ne voulait pas leur parler. Les prêteurs vraiment intéressés n’étant pas particulièrement enthousiastes, parce que c’était standard et usuel pour eux d’octroyer un crédit en pareille situation.</a:t>
            </a:r>
          </a:p>
          <a:p>
            <a:r>
              <a:rPr lang="fr-FR" smtClean="0"/>
              <a:t>Après quelques années revendit l’immeuble et l’affaire fut un succès tant pour lui que pour la banque à qui il remboursa le crédit et les intérêts, toujours sans avoir rencontré un directeur.</a:t>
            </a:r>
          </a:p>
          <a:p>
            <a:endParaRPr lang="fr-FR" smtClean="0"/>
          </a:p>
        </p:txBody>
      </p:sp>
    </p:spTree>
    <p:extLst>
      <p:ext uri="{BB962C8B-B14F-4D97-AF65-F5344CB8AC3E}">
        <p14:creationId xmlns:p14="http://schemas.microsoft.com/office/powerpoint/2010/main" val="1843462889"/>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30FFA57-7149-4BFD-A4E5-E8A34229BF7C}" type="slidenum">
              <a:rPr lang="fr-FR" sz="1200"/>
              <a:pPr/>
              <a:t>112</a:t>
            </a:fld>
            <a:endParaRPr lang="fr-FR" sz="1200"/>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11143589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8699B1-FE7E-4B14-96B8-7F6DC29AB3DA}" type="slidenum">
              <a:rPr lang="fr-FR" sz="1200"/>
              <a:pPr/>
              <a:t>113</a:t>
            </a:fld>
            <a:endParaRPr lang="fr-FR" sz="1200"/>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49992379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F8CAEBD-AB54-4C95-8B08-9ED227E6C8DC}" type="slidenum">
              <a:rPr lang="fr-FR" sz="1200"/>
              <a:pPr/>
              <a:t>114</a:t>
            </a:fld>
            <a:endParaRPr lang="fr-FR" sz="1200"/>
          </a:p>
        </p:txBody>
      </p:sp>
      <p:sp>
        <p:nvSpPr>
          <p:cNvPr id="349187" name="Rectangle 1026"/>
          <p:cNvSpPr>
            <a:spLocks noGrp="1" noRot="1" noChangeAspect="1" noChangeArrowheads="1" noTextEdit="1"/>
          </p:cNvSpPr>
          <p:nvPr>
            <p:ph type="sldImg"/>
          </p:nvPr>
        </p:nvSpPr>
        <p:spPr>
          <a:ln/>
        </p:spPr>
      </p:sp>
      <p:sp>
        <p:nvSpPr>
          <p:cNvPr id="3491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9616704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98C4C9A-F836-4ED5-9F9D-BC648881C53B}" type="slidenum">
              <a:rPr lang="fr-FR" sz="1200"/>
              <a:pPr/>
              <a:t>115</a:t>
            </a:fld>
            <a:endParaRPr lang="fr-FR" sz="1200"/>
          </a:p>
        </p:txBody>
      </p:sp>
      <p:sp>
        <p:nvSpPr>
          <p:cNvPr id="350211" name="Rectangle 1026"/>
          <p:cNvSpPr>
            <a:spLocks noGrp="1" noRot="1" noChangeAspect="1" noChangeArrowheads="1" noTextEdit="1"/>
          </p:cNvSpPr>
          <p:nvPr>
            <p:ph type="sldImg"/>
          </p:nvPr>
        </p:nvSpPr>
        <p:spPr>
          <a:ln/>
        </p:spPr>
      </p:sp>
      <p:sp>
        <p:nvSpPr>
          <p:cNvPr id="3502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81494900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37CD0A-6156-4BCE-BCF2-51FB6E66FD09}" type="slidenum">
              <a:rPr lang="fr-FR" sz="1200"/>
              <a:pPr/>
              <a:t>116</a:t>
            </a:fld>
            <a:endParaRPr lang="fr-FR" sz="1200"/>
          </a:p>
        </p:txBody>
      </p:sp>
      <p:sp>
        <p:nvSpPr>
          <p:cNvPr id="351235" name="Rectangle 2"/>
          <p:cNvSpPr>
            <a:spLocks noGrp="1" noRot="1" noChangeAspect="1" noChangeArrowheads="1" noTextEdit="1"/>
          </p:cNvSpPr>
          <p:nvPr>
            <p:ph type="sldImg"/>
          </p:nvPr>
        </p:nvSpPr>
        <p:spPr>
          <a:ln/>
        </p:spPr>
      </p:sp>
      <p:sp>
        <p:nvSpPr>
          <p:cNvPr id="351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94455301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71DDF2-3DE8-4C20-8D16-746671D85A57}" type="slidenum">
              <a:rPr lang="fr-FR" sz="1200"/>
              <a:pPr/>
              <a:t>117</a:t>
            </a:fld>
            <a:endParaRPr lang="fr-FR" sz="1200"/>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33838267"/>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8CF3FA-D5A6-4FCC-BC7E-5CB4B322A3B3}" type="slidenum">
              <a:rPr lang="fr-FR" sz="1200"/>
              <a:pPr/>
              <a:t>118</a:t>
            </a:fld>
            <a:endParaRPr lang="fr-FR" sz="1200"/>
          </a:p>
        </p:txBody>
      </p:sp>
      <p:sp>
        <p:nvSpPr>
          <p:cNvPr id="353283" name="Rectangle 1026"/>
          <p:cNvSpPr>
            <a:spLocks noGrp="1" noRot="1" noChangeAspect="1" noChangeArrowheads="1" noTextEdit="1"/>
          </p:cNvSpPr>
          <p:nvPr>
            <p:ph type="sldImg"/>
          </p:nvPr>
        </p:nvSpPr>
        <p:spPr>
          <a:ln/>
        </p:spPr>
      </p:sp>
      <p:sp>
        <p:nvSpPr>
          <p:cNvPr id="3532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92395139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9247E5-1AEB-48F2-8C5C-E6379A7A1DA9}" type="slidenum">
              <a:rPr lang="fr-FR" sz="1200"/>
              <a:pPr/>
              <a:t>119</a:t>
            </a:fld>
            <a:endParaRPr lang="fr-FR" sz="1200"/>
          </a:p>
        </p:txBody>
      </p:sp>
      <p:sp>
        <p:nvSpPr>
          <p:cNvPr id="354307" name="Rectangle 1026"/>
          <p:cNvSpPr>
            <a:spLocks noGrp="1" noRot="1" noChangeAspect="1" noChangeArrowheads="1" noTextEdit="1"/>
          </p:cNvSpPr>
          <p:nvPr>
            <p:ph type="sldImg"/>
          </p:nvPr>
        </p:nvSpPr>
        <p:spPr>
          <a:ln/>
        </p:spPr>
      </p:sp>
      <p:sp>
        <p:nvSpPr>
          <p:cNvPr id="3543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69941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BE2CA17-C198-4BD7-AFE6-6239E8A2E4E3}" type="slidenum">
              <a:rPr lang="fr-FR" sz="1200"/>
              <a:pPr/>
              <a:t>12</a:t>
            </a:fld>
            <a:endParaRPr lang="fr-FR" sz="1200"/>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31976837"/>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2E4DE2-CEA8-42B6-B78F-AE2134241E05}" type="slidenum">
              <a:rPr lang="fr-FR" sz="1200"/>
              <a:pPr/>
              <a:t>120</a:t>
            </a:fld>
            <a:endParaRPr lang="fr-FR" sz="1200"/>
          </a:p>
        </p:txBody>
      </p:sp>
      <p:sp>
        <p:nvSpPr>
          <p:cNvPr id="355331" name="Rectangle 1026"/>
          <p:cNvSpPr>
            <a:spLocks noGrp="1" noRot="1" noChangeAspect="1" noChangeArrowheads="1" noTextEdit="1"/>
          </p:cNvSpPr>
          <p:nvPr>
            <p:ph type="sldImg"/>
          </p:nvPr>
        </p:nvSpPr>
        <p:spPr>
          <a:ln/>
        </p:spPr>
      </p:sp>
      <p:sp>
        <p:nvSpPr>
          <p:cNvPr id="35533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318871744"/>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BCD6A90-0A61-42C4-BC74-BDC85EDEE813}" type="slidenum">
              <a:rPr lang="fr-FR" sz="1200"/>
              <a:pPr/>
              <a:t>121</a:t>
            </a:fld>
            <a:endParaRPr lang="fr-FR" sz="1200"/>
          </a:p>
        </p:txBody>
      </p:sp>
      <p:sp>
        <p:nvSpPr>
          <p:cNvPr id="356355" name="Rectangle 1026"/>
          <p:cNvSpPr>
            <a:spLocks noGrp="1" noRot="1" noChangeAspect="1" noChangeArrowheads="1" noTextEdit="1"/>
          </p:cNvSpPr>
          <p:nvPr>
            <p:ph type="sldImg"/>
          </p:nvPr>
        </p:nvSpPr>
        <p:spPr>
          <a:ln/>
        </p:spPr>
      </p:sp>
      <p:sp>
        <p:nvSpPr>
          <p:cNvPr id="3563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1. Exemple de Hewlett-Packard: « Nous sommes l’une des deux sociétés informatiques dans le monde capable d’informatiser complètement une multinationale ou un gouvernement, de l’administration à la télécommunication en passant par les appareils scientifiques de mesures ou d’imagerie; notre avantage sur IBM est de fournir des systèmes ouverts à prix réduit. » Point Final.</a:t>
            </a:r>
          </a:p>
          <a:p>
            <a:r>
              <a:rPr lang="fr-FR" smtClean="0"/>
              <a:t>4. Qu’en est-il de Compaq, Dell, Gateway, NEC, Apple ? On peut répondre de manière globale: Aucun  des autres n’est un intégrateur de systèmes.</a:t>
            </a:r>
          </a:p>
        </p:txBody>
      </p:sp>
    </p:spTree>
    <p:extLst>
      <p:ext uri="{BB962C8B-B14F-4D97-AF65-F5344CB8AC3E}">
        <p14:creationId xmlns:p14="http://schemas.microsoft.com/office/powerpoint/2010/main" val="34903382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1F4D48D-FB8C-4928-8B36-7AB3E2B43D3C}" type="slidenum">
              <a:rPr lang="fr-FR" sz="1200"/>
              <a:pPr/>
              <a:t>122</a:t>
            </a:fld>
            <a:endParaRPr lang="fr-FR" sz="1200"/>
          </a:p>
        </p:txBody>
      </p:sp>
      <p:sp>
        <p:nvSpPr>
          <p:cNvPr id="357379" name="Rectangle 1026"/>
          <p:cNvSpPr>
            <a:spLocks noGrp="1" noRot="1" noChangeAspect="1" noChangeArrowheads="1" noTextEdit="1"/>
          </p:cNvSpPr>
          <p:nvPr>
            <p:ph type="sldImg"/>
          </p:nvPr>
        </p:nvSpPr>
        <p:spPr>
          <a:ln/>
        </p:spPr>
      </p:sp>
      <p:sp>
        <p:nvSpPr>
          <p:cNvPr id="3573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7437141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BEF1A12-82F1-4B32-8D87-02F18BFF79A1}" type="slidenum">
              <a:rPr lang="fr-FR" sz="1200"/>
              <a:pPr/>
              <a:t>123</a:t>
            </a:fld>
            <a:endParaRPr lang="fr-FR" sz="1200"/>
          </a:p>
        </p:txBody>
      </p:sp>
      <p:sp>
        <p:nvSpPr>
          <p:cNvPr id="358403" name="Rectangle 1026"/>
          <p:cNvSpPr>
            <a:spLocks noGrp="1" noRot="1" noChangeAspect="1" noChangeArrowheads="1" noTextEdit="1"/>
          </p:cNvSpPr>
          <p:nvPr>
            <p:ph type="sldImg"/>
          </p:nvPr>
        </p:nvSpPr>
        <p:spPr>
          <a:ln/>
        </p:spPr>
      </p:sp>
      <p:sp>
        <p:nvSpPr>
          <p:cNvPr id="3584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02550917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03134C0-19A3-4DEE-8BA5-1C6907455047}" type="slidenum">
              <a:rPr lang="fr-FR" sz="1200"/>
              <a:pPr/>
              <a:t>124</a:t>
            </a:fld>
            <a:endParaRPr lang="fr-FR" sz="1200"/>
          </a:p>
        </p:txBody>
      </p:sp>
      <p:sp>
        <p:nvSpPr>
          <p:cNvPr id="359427" name="Rectangle 1026"/>
          <p:cNvSpPr>
            <a:spLocks noGrp="1" noRot="1" noChangeAspect="1" noChangeArrowheads="1" noTextEdit="1"/>
          </p:cNvSpPr>
          <p:nvPr>
            <p:ph type="sldImg"/>
          </p:nvPr>
        </p:nvSpPr>
        <p:spPr>
          <a:ln/>
        </p:spPr>
      </p:sp>
      <p:sp>
        <p:nvSpPr>
          <p:cNvPr id="3594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6841473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80F3D4-5061-45D1-8A7F-F8B6D0F31F07}" type="slidenum">
              <a:rPr lang="fr-FR" sz="1200"/>
              <a:pPr/>
              <a:t>125</a:t>
            </a:fld>
            <a:endParaRPr lang="fr-FR" sz="1200"/>
          </a:p>
        </p:txBody>
      </p:sp>
      <p:sp>
        <p:nvSpPr>
          <p:cNvPr id="360451" name="Rectangle 1026"/>
          <p:cNvSpPr>
            <a:spLocks noGrp="1" noRot="1" noChangeAspect="1" noChangeArrowheads="1" noTextEdit="1"/>
          </p:cNvSpPr>
          <p:nvPr>
            <p:ph type="sldImg"/>
          </p:nvPr>
        </p:nvSpPr>
        <p:spPr>
          <a:ln/>
        </p:spPr>
      </p:sp>
      <p:sp>
        <p:nvSpPr>
          <p:cNvPr id="3604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18613341"/>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8601B50-5481-41A0-9DCB-94D9D317D8CA}" type="slidenum">
              <a:rPr lang="fr-FR" sz="1200"/>
              <a:pPr/>
              <a:t>126</a:t>
            </a:fld>
            <a:endParaRPr lang="fr-FR" sz="1200"/>
          </a:p>
        </p:txBody>
      </p:sp>
      <p:sp>
        <p:nvSpPr>
          <p:cNvPr id="361475" name="Rectangle 1026"/>
          <p:cNvSpPr>
            <a:spLocks noGrp="1" noRot="1" noChangeAspect="1" noChangeArrowheads="1" noTextEdit="1"/>
          </p:cNvSpPr>
          <p:nvPr>
            <p:ph type="sldImg"/>
          </p:nvPr>
        </p:nvSpPr>
        <p:spPr>
          <a:ln/>
        </p:spPr>
      </p:sp>
      <p:sp>
        <p:nvSpPr>
          <p:cNvPr id="3614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Comme disait un prêtre qui était mon professeur au collège Saint-louis:</a:t>
            </a:r>
            <a:br>
              <a:rPr lang="fr-FR" smtClean="0"/>
            </a:br>
            <a:r>
              <a:rPr lang="fr-FR" smtClean="0"/>
              <a:t>Dieu t’a donné une bouche et deux oreilles. Utilise-les dans ces proportions !</a:t>
            </a:r>
          </a:p>
        </p:txBody>
      </p:sp>
    </p:spTree>
    <p:extLst>
      <p:ext uri="{BB962C8B-B14F-4D97-AF65-F5344CB8AC3E}">
        <p14:creationId xmlns:p14="http://schemas.microsoft.com/office/powerpoint/2010/main" val="2955321209"/>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550D66-209B-4610-AC65-7D2C85436184}" type="slidenum">
              <a:rPr lang="fr-FR" sz="1200"/>
              <a:pPr/>
              <a:t>127</a:t>
            </a:fld>
            <a:endParaRPr lang="fr-FR" sz="1200"/>
          </a:p>
        </p:txBody>
      </p:sp>
      <p:sp>
        <p:nvSpPr>
          <p:cNvPr id="362499" name="Rectangle 1026"/>
          <p:cNvSpPr>
            <a:spLocks noGrp="1" noRot="1" noChangeAspect="1" noChangeArrowheads="1" noTextEdit="1"/>
          </p:cNvSpPr>
          <p:nvPr>
            <p:ph type="sldImg"/>
          </p:nvPr>
        </p:nvSpPr>
        <p:spPr>
          <a:ln/>
        </p:spPr>
      </p:sp>
      <p:sp>
        <p:nvSpPr>
          <p:cNvPr id="36250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Même si l’on en a jamais conduit  une. Avez-vous essayé ?</a:t>
            </a:r>
          </a:p>
          <a:p>
            <a:r>
              <a:rPr lang="fr-FR" smtClean="0"/>
              <a:t>J’ai eu cette chance, c’était assez épique, mais ni le propriétaire ni moi n’allions faire de commentaires. Nous gardâmes le secret. C’était un jouet soigné, coûteux et inutile - l’objet du désir de beaucoup.</a:t>
            </a:r>
          </a:p>
        </p:txBody>
      </p:sp>
    </p:spTree>
    <p:extLst>
      <p:ext uri="{BB962C8B-B14F-4D97-AF65-F5344CB8AC3E}">
        <p14:creationId xmlns:p14="http://schemas.microsoft.com/office/powerpoint/2010/main" val="349022835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632E7B-FE3E-42E9-9019-2FB11419BC69}" type="slidenum">
              <a:rPr lang="fr-FR" sz="1200"/>
              <a:pPr/>
              <a:t>128</a:t>
            </a:fld>
            <a:endParaRPr lang="fr-FR" sz="1200"/>
          </a:p>
        </p:txBody>
      </p:sp>
      <p:sp>
        <p:nvSpPr>
          <p:cNvPr id="363523" name="Rectangle 1026"/>
          <p:cNvSpPr>
            <a:spLocks noGrp="1" noRot="1" noChangeAspect="1" noChangeArrowheads="1" noTextEdit="1"/>
          </p:cNvSpPr>
          <p:nvPr>
            <p:ph type="sldImg"/>
          </p:nvPr>
        </p:nvSpPr>
        <p:spPr>
          <a:ln/>
        </p:spPr>
      </p:sp>
      <p:sp>
        <p:nvSpPr>
          <p:cNvPr id="3635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13026420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E143F0-38BC-42FD-A6EA-C04185620E02}" type="slidenum">
              <a:rPr lang="fr-FR" sz="1200"/>
              <a:pPr/>
              <a:t>129</a:t>
            </a:fld>
            <a:endParaRPr lang="fr-FR" sz="1200"/>
          </a:p>
        </p:txBody>
      </p:sp>
      <p:sp>
        <p:nvSpPr>
          <p:cNvPr id="364547" name="Rectangle 1026"/>
          <p:cNvSpPr>
            <a:spLocks noGrp="1" noRot="1" noChangeAspect="1" noChangeArrowheads="1" noTextEdit="1"/>
          </p:cNvSpPr>
          <p:nvPr>
            <p:ph type="sldImg"/>
          </p:nvPr>
        </p:nvSpPr>
        <p:spPr>
          <a:ln/>
        </p:spPr>
      </p:sp>
      <p:sp>
        <p:nvSpPr>
          <p:cNvPr id="3645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1882056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299EFD-958F-4693-9751-44DA1ABABD4F}" type="slidenum">
              <a:rPr lang="fr-FR" sz="1200"/>
              <a:pPr/>
              <a:t>13</a:t>
            </a:fld>
            <a:endParaRPr lang="fr-FR" sz="1200"/>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35136564"/>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0E033CC-71E0-440C-B593-039E5FEA3FE4}" type="slidenum">
              <a:rPr lang="fr-FR" sz="1200"/>
              <a:pPr/>
              <a:t>130</a:t>
            </a:fld>
            <a:endParaRPr lang="fr-FR" sz="1200"/>
          </a:p>
        </p:txBody>
      </p:sp>
      <p:sp>
        <p:nvSpPr>
          <p:cNvPr id="365571" name="Rectangle 1026"/>
          <p:cNvSpPr>
            <a:spLocks noGrp="1" noRot="1" noChangeAspect="1" noChangeArrowheads="1" noTextEdit="1"/>
          </p:cNvSpPr>
          <p:nvPr>
            <p:ph type="sldImg"/>
          </p:nvPr>
        </p:nvSpPr>
        <p:spPr>
          <a:ln/>
        </p:spPr>
      </p:sp>
      <p:sp>
        <p:nvSpPr>
          <p:cNvPr id="3655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718557265"/>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5D999BD-9AE5-4441-A2C8-4B4BA758A114}" type="slidenum">
              <a:rPr lang="fr-FR" sz="1200"/>
              <a:pPr/>
              <a:t>131</a:t>
            </a:fld>
            <a:endParaRPr lang="fr-FR" sz="1200"/>
          </a:p>
        </p:txBody>
      </p:sp>
      <p:sp>
        <p:nvSpPr>
          <p:cNvPr id="366595" name="Rectangle 1026"/>
          <p:cNvSpPr>
            <a:spLocks noGrp="1" noRot="1" noChangeAspect="1" noChangeArrowheads="1" noTextEdit="1"/>
          </p:cNvSpPr>
          <p:nvPr>
            <p:ph type="sldImg"/>
          </p:nvPr>
        </p:nvSpPr>
        <p:spPr>
          <a:ln/>
        </p:spPr>
      </p:sp>
      <p:sp>
        <p:nvSpPr>
          <p:cNvPr id="3665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380514972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56EB3E5-74AE-40CF-AC7D-59352EE94496}" type="slidenum">
              <a:rPr lang="fr-FR" sz="1200"/>
              <a:pPr/>
              <a:t>132</a:t>
            </a:fld>
            <a:endParaRPr lang="fr-FR" sz="1200"/>
          </a:p>
        </p:txBody>
      </p:sp>
      <p:sp>
        <p:nvSpPr>
          <p:cNvPr id="367619" name="Rectangle 1026"/>
          <p:cNvSpPr>
            <a:spLocks noGrp="1" noRot="1" noChangeAspect="1" noChangeArrowheads="1" noTextEdit="1"/>
          </p:cNvSpPr>
          <p:nvPr>
            <p:ph type="sldImg"/>
          </p:nvPr>
        </p:nvSpPr>
        <p:spPr>
          <a:ln/>
        </p:spPr>
      </p:sp>
      <p:sp>
        <p:nvSpPr>
          <p:cNvPr id="3676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20988115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8D66BD3-F71F-4600-A40F-5DAEEBB25518}" type="slidenum">
              <a:rPr lang="fr-FR" sz="1200"/>
              <a:pPr/>
              <a:t>133</a:t>
            </a:fld>
            <a:endParaRPr lang="fr-FR" sz="1200"/>
          </a:p>
        </p:txBody>
      </p:sp>
      <p:sp>
        <p:nvSpPr>
          <p:cNvPr id="368643" name="Rectangle 1026"/>
          <p:cNvSpPr>
            <a:spLocks noGrp="1" noRot="1" noChangeAspect="1" noChangeArrowheads="1" noTextEdit="1"/>
          </p:cNvSpPr>
          <p:nvPr>
            <p:ph type="sldImg"/>
          </p:nvPr>
        </p:nvSpPr>
        <p:spPr>
          <a:ln/>
        </p:spPr>
      </p:sp>
      <p:sp>
        <p:nvSpPr>
          <p:cNvPr id="3686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994158242"/>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9980F5E-28F3-4882-A76F-84885B98C203}" type="slidenum">
              <a:rPr lang="fr-FR" sz="1200"/>
              <a:pPr/>
              <a:t>134</a:t>
            </a:fld>
            <a:endParaRPr lang="fr-FR" sz="1200"/>
          </a:p>
        </p:txBody>
      </p:sp>
      <p:sp>
        <p:nvSpPr>
          <p:cNvPr id="369667" name="Rectangle 1026"/>
          <p:cNvSpPr>
            <a:spLocks noGrp="1" noRot="1" noChangeAspect="1" noChangeArrowheads="1" noTextEdit="1"/>
          </p:cNvSpPr>
          <p:nvPr>
            <p:ph type="sldImg"/>
          </p:nvPr>
        </p:nvSpPr>
        <p:spPr>
          <a:ln/>
        </p:spPr>
      </p:sp>
      <p:sp>
        <p:nvSpPr>
          <p:cNvPr id="3696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 </a:t>
            </a:r>
          </a:p>
        </p:txBody>
      </p:sp>
    </p:spTree>
    <p:extLst>
      <p:ext uri="{BB962C8B-B14F-4D97-AF65-F5344CB8AC3E}">
        <p14:creationId xmlns:p14="http://schemas.microsoft.com/office/powerpoint/2010/main" val="296079718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7910D27-0FFB-4580-B6D2-E5262E867618}" type="slidenum">
              <a:rPr lang="fr-FR" sz="1200"/>
              <a:pPr/>
              <a:t>135</a:t>
            </a:fld>
            <a:endParaRPr lang="fr-FR" sz="1200"/>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Pensez à l’exemple simple du prospect qui est toujours d’accord et qui hoche la tête à chacune de vos affirmations. Ensuite pensez à un autre qui a remis en question chacune de vos affirmations. Á première vue, celui qui est toujours d’accord apparaît comme l’investisseur le plus probable, mais le Promoteur au long cours sait qu’une série de questions percutantes de la part du Prospect est une bien meilleure indication d’intérêt. </a:t>
            </a:r>
          </a:p>
          <a:p>
            <a:endParaRPr lang="fr-FR" smtClean="0"/>
          </a:p>
        </p:txBody>
      </p:sp>
    </p:spTree>
    <p:extLst>
      <p:ext uri="{BB962C8B-B14F-4D97-AF65-F5344CB8AC3E}">
        <p14:creationId xmlns:p14="http://schemas.microsoft.com/office/powerpoint/2010/main" val="385324796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CCB026A-BA17-4D7D-9C1B-EBDC5CD837D5}" type="slidenum">
              <a:rPr lang="fr-FR" sz="1200"/>
              <a:pPr/>
              <a:t>136</a:t>
            </a:fld>
            <a:endParaRPr lang="fr-FR" sz="1200"/>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832075548"/>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B054733-3AF9-4B89-BE0E-17DE6E74C041}" type="slidenum">
              <a:rPr lang="fr-FR" sz="1200"/>
              <a:pPr/>
              <a:t>137</a:t>
            </a:fld>
            <a:endParaRPr lang="fr-FR" sz="1200"/>
          </a:p>
        </p:txBody>
      </p:sp>
      <p:sp>
        <p:nvSpPr>
          <p:cNvPr id="372739" name="Rectangle 1026"/>
          <p:cNvSpPr>
            <a:spLocks noGrp="1" noRot="1" noChangeAspect="1" noChangeArrowheads="1" noTextEdit="1"/>
          </p:cNvSpPr>
          <p:nvPr>
            <p:ph type="sldImg"/>
          </p:nvPr>
        </p:nvSpPr>
        <p:spPr>
          <a:ln/>
        </p:spPr>
      </p:sp>
      <p:sp>
        <p:nvSpPr>
          <p:cNvPr id="3727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191570185"/>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221570-D456-45B7-B34A-38B474B0B04E}" type="slidenum">
              <a:rPr lang="fr-FR" sz="1200"/>
              <a:pPr/>
              <a:t>138</a:t>
            </a:fld>
            <a:endParaRPr lang="fr-FR" sz="1200"/>
          </a:p>
        </p:txBody>
      </p:sp>
      <p:sp>
        <p:nvSpPr>
          <p:cNvPr id="373763" name="Rectangle 1026"/>
          <p:cNvSpPr>
            <a:spLocks noGrp="1" noRot="1" noChangeAspect="1" noChangeArrowheads="1" noTextEdit="1"/>
          </p:cNvSpPr>
          <p:nvPr>
            <p:ph type="sldImg"/>
          </p:nvPr>
        </p:nvSpPr>
        <p:spPr>
          <a:ln/>
        </p:spPr>
      </p:sp>
      <p:sp>
        <p:nvSpPr>
          <p:cNvPr id="3737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64601206"/>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2F4F23-1BBA-4028-8E41-A6E2E6642228}" type="slidenum">
              <a:rPr lang="fr-FR" sz="1200"/>
              <a:pPr/>
              <a:t>139</a:t>
            </a:fld>
            <a:endParaRPr lang="fr-FR" sz="1200"/>
          </a:p>
        </p:txBody>
      </p:sp>
      <p:sp>
        <p:nvSpPr>
          <p:cNvPr id="374787" name="Rectangle 1026"/>
          <p:cNvSpPr>
            <a:spLocks noGrp="1" noRot="1" noChangeAspect="1" noChangeArrowheads="1" noTextEdit="1"/>
          </p:cNvSpPr>
          <p:nvPr>
            <p:ph type="sldImg"/>
          </p:nvPr>
        </p:nvSpPr>
        <p:spPr>
          <a:ln/>
        </p:spPr>
      </p:sp>
      <p:sp>
        <p:nvSpPr>
          <p:cNvPr id="3747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33919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9D43D28-C48F-494A-ABA0-01975331F0E2}" type="slidenum">
              <a:rPr lang="fr-FR" sz="1200"/>
              <a:pPr/>
              <a:t>14</a:t>
            </a:fld>
            <a:endParaRPr lang="fr-FR" sz="1200"/>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16650506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00751B7-FD03-4514-9D03-05828CC6A979}" type="slidenum">
              <a:rPr lang="fr-FR" sz="1200"/>
              <a:pPr/>
              <a:t>140</a:t>
            </a:fld>
            <a:endParaRPr lang="fr-FR" sz="1200"/>
          </a:p>
        </p:txBody>
      </p:sp>
      <p:sp>
        <p:nvSpPr>
          <p:cNvPr id="375811" name="Rectangle 1026"/>
          <p:cNvSpPr>
            <a:spLocks noGrp="1" noRot="1" noChangeAspect="1" noChangeArrowheads="1" noTextEdit="1"/>
          </p:cNvSpPr>
          <p:nvPr>
            <p:ph type="sldImg"/>
          </p:nvPr>
        </p:nvSpPr>
        <p:spPr>
          <a:ln/>
        </p:spPr>
      </p:sp>
      <p:sp>
        <p:nvSpPr>
          <p:cNvPr id="3758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309738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5EF1E70-3D08-491D-917E-702AF355B967}" type="slidenum">
              <a:rPr lang="fr-FR" sz="1200"/>
              <a:pPr/>
              <a:t>141</a:t>
            </a:fld>
            <a:endParaRPr lang="fr-FR" sz="1200"/>
          </a:p>
        </p:txBody>
      </p:sp>
      <p:sp>
        <p:nvSpPr>
          <p:cNvPr id="376835" name="Rectangle 1026"/>
          <p:cNvSpPr>
            <a:spLocks noGrp="1" noRot="1" noChangeAspect="1" noChangeArrowheads="1" noTextEdit="1"/>
          </p:cNvSpPr>
          <p:nvPr>
            <p:ph type="sldImg"/>
          </p:nvPr>
        </p:nvSpPr>
        <p:spPr>
          <a:ln/>
        </p:spPr>
      </p:sp>
      <p:sp>
        <p:nvSpPr>
          <p:cNvPr id="37683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49838301"/>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29A89F-4F4F-4D73-872A-2A5E6D12D158}" type="slidenum">
              <a:rPr lang="fr-FR" sz="1200"/>
              <a:pPr/>
              <a:t>142</a:t>
            </a:fld>
            <a:endParaRPr lang="fr-FR" sz="1200"/>
          </a:p>
        </p:txBody>
      </p:sp>
      <p:sp>
        <p:nvSpPr>
          <p:cNvPr id="377859" name="Rectangle 1026"/>
          <p:cNvSpPr>
            <a:spLocks noGrp="1" noRot="1" noChangeAspect="1" noChangeArrowheads="1" noTextEdit="1"/>
          </p:cNvSpPr>
          <p:nvPr>
            <p:ph type="sldImg"/>
          </p:nvPr>
        </p:nvSpPr>
        <p:spPr>
          <a:ln/>
        </p:spPr>
      </p:sp>
      <p:sp>
        <p:nvSpPr>
          <p:cNvPr id="3778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8934189"/>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D106D28-272B-4231-9350-69C2BF190B2B}" type="slidenum">
              <a:rPr lang="fr-FR" sz="1200"/>
              <a:pPr/>
              <a:t>143</a:t>
            </a:fld>
            <a:endParaRPr lang="fr-FR" sz="1200"/>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95294033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12BB18F-D07D-4966-87E7-A23BA4438E0A}" type="slidenum">
              <a:rPr lang="fr-FR" sz="1200"/>
              <a:pPr/>
              <a:t>144</a:t>
            </a:fld>
            <a:endParaRPr lang="fr-FR" sz="1200"/>
          </a:p>
        </p:txBody>
      </p:sp>
      <p:sp>
        <p:nvSpPr>
          <p:cNvPr id="379907" name="Rectangle 2"/>
          <p:cNvSpPr>
            <a:spLocks noGrp="1" noRot="1" noChangeAspect="1" noChangeArrowheads="1" noTextEdit="1"/>
          </p:cNvSpPr>
          <p:nvPr>
            <p:ph type="sldImg"/>
          </p:nvPr>
        </p:nvSpPr>
        <p:spPr>
          <a:ln/>
        </p:spPr>
      </p:sp>
      <p:sp>
        <p:nvSpPr>
          <p:cNvPr id="379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1585217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FE78A91-D9CD-4888-BDEF-F5E82F1ED718}" type="slidenum">
              <a:rPr lang="fr-FR" sz="1200"/>
              <a:pPr/>
              <a:t>145</a:t>
            </a:fld>
            <a:endParaRPr lang="fr-FR" sz="1200"/>
          </a:p>
        </p:txBody>
      </p:sp>
      <p:sp>
        <p:nvSpPr>
          <p:cNvPr id="380931" name="Rectangle 2"/>
          <p:cNvSpPr>
            <a:spLocks noGrp="1" noRot="1" noChangeAspect="1" noChangeArrowheads="1" noTextEdit="1"/>
          </p:cNvSpPr>
          <p:nvPr>
            <p:ph type="sldImg"/>
          </p:nvPr>
        </p:nvSpPr>
        <p:spPr>
          <a:ln/>
        </p:spPr>
      </p:sp>
      <p:sp>
        <p:nvSpPr>
          <p:cNvPr id="380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4765757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BBE571-97C7-413B-86F9-7FFFAFA497D1}" type="slidenum">
              <a:rPr lang="fr-FR" sz="1200"/>
              <a:pPr/>
              <a:t>146</a:t>
            </a:fld>
            <a:endParaRPr lang="fr-FR" sz="1200"/>
          </a:p>
        </p:txBody>
      </p:sp>
      <p:sp>
        <p:nvSpPr>
          <p:cNvPr id="381955" name="Rectangle 2"/>
          <p:cNvSpPr>
            <a:spLocks noGrp="1" noRot="1" noChangeAspect="1" noChangeArrowheads="1" noTextEdit="1"/>
          </p:cNvSpPr>
          <p:nvPr>
            <p:ph type="sldImg"/>
          </p:nvPr>
        </p:nvSpPr>
        <p:spPr>
          <a:ln/>
        </p:spPr>
      </p:sp>
      <p:sp>
        <p:nvSpPr>
          <p:cNvPr id="381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01146719"/>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CC2439-E975-4065-917A-84F86864BD2A}" type="slidenum">
              <a:rPr lang="fr-FR" sz="1200"/>
              <a:pPr/>
              <a:t>147</a:t>
            </a:fld>
            <a:endParaRPr lang="fr-FR" sz="1200"/>
          </a:p>
        </p:txBody>
      </p:sp>
      <p:sp>
        <p:nvSpPr>
          <p:cNvPr id="382979" name="Rectangle 1026"/>
          <p:cNvSpPr>
            <a:spLocks noGrp="1" noRot="1" noChangeAspect="1" noChangeArrowheads="1" noTextEdit="1"/>
          </p:cNvSpPr>
          <p:nvPr>
            <p:ph type="sldImg"/>
          </p:nvPr>
        </p:nvSpPr>
        <p:spPr>
          <a:ln/>
        </p:spPr>
      </p:sp>
      <p:sp>
        <p:nvSpPr>
          <p:cNvPr id="3829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1. Votre proposition sera remarquable si vous entamez ce sujet.  La plupart des propositions d’Entrepreneurs sont si égocentriques qu’elles ignorent l’intérêt légitime de l’Investisseur.</a:t>
            </a:r>
          </a:p>
          <a:p>
            <a:r>
              <a:rPr lang="fr-FR" smtClean="0"/>
              <a:t> Considérez la citation d’Adam Smith dans la Richesse des Nations de1759, « Une grande source de la misère et de la discorde semble provenir du fait de surestimer la différence entre la pauvreté et la richesse, l’ambition d’une certaine manière; gloire vaine entre l’obscurité et une réputation importante. » P.351</a:t>
            </a:r>
          </a:p>
          <a:p>
            <a:endParaRPr lang="fr-FR" smtClean="0"/>
          </a:p>
        </p:txBody>
      </p:sp>
    </p:spTree>
    <p:extLst>
      <p:ext uri="{BB962C8B-B14F-4D97-AF65-F5344CB8AC3E}">
        <p14:creationId xmlns:p14="http://schemas.microsoft.com/office/powerpoint/2010/main" val="630439166"/>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C5806F-7099-438E-99DE-F53D8A8BB462}" type="slidenum">
              <a:rPr lang="fr-FR" sz="1200"/>
              <a:pPr/>
              <a:t>148</a:t>
            </a:fld>
            <a:endParaRPr lang="fr-FR" sz="1200"/>
          </a:p>
        </p:txBody>
      </p:sp>
      <p:sp>
        <p:nvSpPr>
          <p:cNvPr id="384003" name="Rectangle 1026"/>
          <p:cNvSpPr>
            <a:spLocks noGrp="1" noRot="1" noChangeAspect="1" noChangeArrowheads="1" noTextEdit="1"/>
          </p:cNvSpPr>
          <p:nvPr>
            <p:ph type="sldImg"/>
          </p:nvPr>
        </p:nvSpPr>
        <p:spPr>
          <a:ln/>
        </p:spPr>
      </p:sp>
      <p:sp>
        <p:nvSpPr>
          <p:cNvPr id="3840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4110072"/>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4A2154-AA7F-471B-AF34-00DF19BAD096}" type="slidenum">
              <a:rPr lang="fr-FR" sz="1200"/>
              <a:pPr/>
              <a:t>149</a:t>
            </a:fld>
            <a:endParaRPr lang="fr-FR" sz="1200"/>
          </a:p>
        </p:txBody>
      </p:sp>
      <p:sp>
        <p:nvSpPr>
          <p:cNvPr id="385027" name="Rectangle 1026"/>
          <p:cNvSpPr>
            <a:spLocks noGrp="1" noRot="1" noChangeAspect="1" noChangeArrowheads="1" noTextEdit="1"/>
          </p:cNvSpPr>
          <p:nvPr>
            <p:ph type="sldImg"/>
          </p:nvPr>
        </p:nvSpPr>
        <p:spPr>
          <a:ln/>
        </p:spPr>
      </p:sp>
      <p:sp>
        <p:nvSpPr>
          <p:cNvPr id="3850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1. Une des raisons pour lesquelles les restaurants français ont toujours eu des difficultés aux Etats-Unis, est que les américains n’aiment pas qu’on leur dise que leur choix des mets est inadéquat, ni se sentir ridicules à cause de leur choix, ni que quelqu’un leur exprime de la condescendance particulièrement si il s’agit d’un sommelier français. Trop de Promoteurs ressemblent aux sommeliers français.</a:t>
            </a:r>
          </a:p>
        </p:txBody>
      </p:sp>
    </p:spTree>
    <p:extLst>
      <p:ext uri="{BB962C8B-B14F-4D97-AF65-F5344CB8AC3E}">
        <p14:creationId xmlns:p14="http://schemas.microsoft.com/office/powerpoint/2010/main" val="3971785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2ED455-7B5C-42F6-856F-50FC8B0B1880}" type="slidenum">
              <a:rPr lang="fr-FR" sz="1200"/>
              <a:pPr/>
              <a:t>15</a:t>
            </a:fld>
            <a:endParaRPr lang="fr-FR" sz="1200"/>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83419029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D392789-9E31-485D-A0AF-8227C11029FA}" type="slidenum">
              <a:rPr lang="fr-FR" sz="1200"/>
              <a:pPr/>
              <a:t>150</a:t>
            </a:fld>
            <a:endParaRPr lang="fr-FR" sz="1200"/>
          </a:p>
        </p:txBody>
      </p:sp>
      <p:sp>
        <p:nvSpPr>
          <p:cNvPr id="386051" name="Rectangle 2"/>
          <p:cNvSpPr>
            <a:spLocks noGrp="1" noRot="1" noChangeAspect="1" noChangeArrowheads="1" noTextEdit="1"/>
          </p:cNvSpPr>
          <p:nvPr>
            <p:ph type="sldImg"/>
          </p:nvPr>
        </p:nvSpPr>
        <p:spPr>
          <a:ln/>
        </p:spPr>
      </p:sp>
      <p:sp>
        <p:nvSpPr>
          <p:cNvPr id="386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436014857"/>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DD53956-15F3-47D8-92FD-37494223819B}" type="slidenum">
              <a:rPr lang="fr-FR" sz="1200"/>
              <a:pPr/>
              <a:t>151</a:t>
            </a:fld>
            <a:endParaRPr lang="fr-FR" sz="1200"/>
          </a:p>
        </p:txBody>
      </p:sp>
      <p:sp>
        <p:nvSpPr>
          <p:cNvPr id="387075" name="Rectangle 2"/>
          <p:cNvSpPr>
            <a:spLocks noGrp="1" noRot="1" noChangeAspect="1" noChangeArrowheads="1" noTextEdit="1"/>
          </p:cNvSpPr>
          <p:nvPr>
            <p:ph type="sldImg"/>
          </p:nvPr>
        </p:nvSpPr>
        <p:spPr>
          <a:ln/>
        </p:spPr>
      </p:sp>
      <p:sp>
        <p:nvSpPr>
          <p:cNvPr id="387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10258901"/>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13B0B7-1B9D-414F-B5D5-209556EB3CF4}" type="slidenum">
              <a:rPr lang="fr-FR" sz="1200"/>
              <a:pPr/>
              <a:t>152</a:t>
            </a:fld>
            <a:endParaRPr lang="fr-FR" sz="1200"/>
          </a:p>
        </p:txBody>
      </p:sp>
      <p:sp>
        <p:nvSpPr>
          <p:cNvPr id="388099" name="Rectangle 2"/>
          <p:cNvSpPr>
            <a:spLocks noGrp="1" noRot="1" noChangeAspect="1" noChangeArrowheads="1" noTextEdit="1"/>
          </p:cNvSpPr>
          <p:nvPr>
            <p:ph type="sldImg"/>
          </p:nvPr>
        </p:nvSpPr>
        <p:spPr>
          <a:ln/>
        </p:spPr>
      </p:sp>
      <p:sp>
        <p:nvSpPr>
          <p:cNvPr id="388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73723447"/>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0FC00F2-E9B3-42E8-A8B6-EE80F0602B98}" type="slidenum">
              <a:rPr lang="fr-FR" sz="1200"/>
              <a:pPr/>
              <a:t>153</a:t>
            </a:fld>
            <a:endParaRPr lang="fr-FR" sz="1200"/>
          </a:p>
        </p:txBody>
      </p:sp>
      <p:sp>
        <p:nvSpPr>
          <p:cNvPr id="389123" name="Rectangle 2"/>
          <p:cNvSpPr>
            <a:spLocks noGrp="1" noRot="1" noChangeAspect="1" noChangeArrowheads="1" noTextEdit="1"/>
          </p:cNvSpPr>
          <p:nvPr>
            <p:ph type="sldImg"/>
          </p:nvPr>
        </p:nvSpPr>
        <p:spPr>
          <a:ln/>
        </p:spPr>
      </p:sp>
      <p:sp>
        <p:nvSpPr>
          <p:cNvPr id="389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3401297"/>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80EBEB0-E744-4BFA-ADBD-D5043D5FF456}" type="slidenum">
              <a:rPr lang="fr-FR" sz="1200"/>
              <a:pPr/>
              <a:t>154</a:t>
            </a:fld>
            <a:endParaRPr lang="fr-FR" sz="1200"/>
          </a:p>
        </p:txBody>
      </p:sp>
      <p:sp>
        <p:nvSpPr>
          <p:cNvPr id="390147" name="Rectangle 2"/>
          <p:cNvSpPr>
            <a:spLocks noGrp="1" noRot="1" noChangeAspect="1" noChangeArrowheads="1" noTextEdit="1"/>
          </p:cNvSpPr>
          <p:nvPr>
            <p:ph type="sldImg"/>
          </p:nvPr>
        </p:nvSpPr>
        <p:spPr>
          <a:ln/>
        </p:spPr>
      </p:sp>
      <p:sp>
        <p:nvSpPr>
          <p:cNvPr id="390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64882801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D4166D-794E-4A35-B0D7-688246EC2CF5}" type="slidenum">
              <a:rPr lang="fr-FR" sz="1200"/>
              <a:pPr/>
              <a:t>155</a:t>
            </a:fld>
            <a:endParaRPr lang="fr-FR" sz="1200"/>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245208514"/>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0866B22-79B2-45D9-B93B-A05F62666EED}" type="slidenum">
              <a:rPr lang="fr-FR" sz="1200"/>
              <a:pPr/>
              <a:t>156</a:t>
            </a:fld>
            <a:endParaRPr lang="fr-FR" sz="1200"/>
          </a:p>
        </p:txBody>
      </p:sp>
      <p:sp>
        <p:nvSpPr>
          <p:cNvPr id="392195" name="Rectangle 2"/>
          <p:cNvSpPr>
            <a:spLocks noGrp="1" noRot="1" noChangeAspect="1" noChangeArrowheads="1" noTextEdit="1"/>
          </p:cNvSpPr>
          <p:nvPr>
            <p:ph type="sldImg"/>
          </p:nvPr>
        </p:nvSpPr>
        <p:spPr>
          <a:ln/>
        </p:spPr>
      </p:sp>
      <p:sp>
        <p:nvSpPr>
          <p:cNvPr id="392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22640066"/>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611CFA1-8B05-4F32-A252-78C038399C57}" type="slidenum">
              <a:rPr lang="fr-FR" sz="1200"/>
              <a:pPr/>
              <a:t>157</a:t>
            </a:fld>
            <a:endParaRPr lang="fr-FR" sz="1200"/>
          </a:p>
        </p:txBody>
      </p:sp>
      <p:sp>
        <p:nvSpPr>
          <p:cNvPr id="393219" name="Rectangle 1026"/>
          <p:cNvSpPr>
            <a:spLocks noGrp="1" noRot="1" noChangeAspect="1" noChangeArrowheads="1" noTextEdit="1"/>
          </p:cNvSpPr>
          <p:nvPr>
            <p:ph type="sldImg"/>
          </p:nvPr>
        </p:nvSpPr>
        <p:spPr>
          <a:ln/>
        </p:spPr>
      </p:sp>
      <p:sp>
        <p:nvSpPr>
          <p:cNvPr id="3932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14508455"/>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EFE7BB-CACC-40E2-942C-41F64EB0A627}" type="slidenum">
              <a:rPr lang="fr-FR" sz="1200"/>
              <a:pPr/>
              <a:t>158</a:t>
            </a:fld>
            <a:endParaRPr lang="fr-FR" sz="1200"/>
          </a:p>
        </p:txBody>
      </p:sp>
      <p:sp>
        <p:nvSpPr>
          <p:cNvPr id="394243" name="Rectangle 1026"/>
          <p:cNvSpPr>
            <a:spLocks noGrp="1" noRot="1" noChangeAspect="1" noChangeArrowheads="1" noTextEdit="1"/>
          </p:cNvSpPr>
          <p:nvPr>
            <p:ph type="sldImg"/>
          </p:nvPr>
        </p:nvSpPr>
        <p:spPr>
          <a:ln/>
        </p:spPr>
      </p:sp>
      <p:sp>
        <p:nvSpPr>
          <p:cNvPr id="3942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86501038"/>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862542-A214-45C1-831A-2D21CAF4021C}" type="slidenum">
              <a:rPr lang="fr-FR" sz="1200"/>
              <a:pPr/>
              <a:t>159</a:t>
            </a:fld>
            <a:endParaRPr lang="fr-FR" sz="1200"/>
          </a:p>
        </p:txBody>
      </p:sp>
      <p:sp>
        <p:nvSpPr>
          <p:cNvPr id="395267" name="Rectangle 2"/>
          <p:cNvSpPr>
            <a:spLocks noGrp="1" noRot="1" noChangeAspect="1" noChangeArrowheads="1" noTextEdit="1"/>
          </p:cNvSpPr>
          <p:nvPr>
            <p:ph type="sldImg"/>
          </p:nvPr>
        </p:nvSpPr>
        <p:spPr>
          <a:ln/>
        </p:spPr>
      </p:sp>
      <p:sp>
        <p:nvSpPr>
          <p:cNvPr id="395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694490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DDE92B8-DBE2-41B7-A060-1DA9B5B5A284}" type="slidenum">
              <a:rPr lang="fr-FR" sz="1200"/>
              <a:pPr/>
              <a:t>16</a:t>
            </a:fld>
            <a:endParaRPr lang="fr-FR" sz="120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0860715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AF92AA9-E83B-43D5-9649-6E78BBEB62E8}" type="slidenum">
              <a:rPr lang="fr-FR" sz="1200"/>
              <a:pPr/>
              <a:t>160</a:t>
            </a:fld>
            <a:endParaRPr lang="fr-FR" sz="1200"/>
          </a:p>
        </p:txBody>
      </p:sp>
      <p:sp>
        <p:nvSpPr>
          <p:cNvPr id="396291" name="Rectangle 1026"/>
          <p:cNvSpPr>
            <a:spLocks noGrp="1" noRot="1" noChangeAspect="1" noChangeArrowheads="1" noTextEdit="1"/>
          </p:cNvSpPr>
          <p:nvPr>
            <p:ph type="sldImg"/>
          </p:nvPr>
        </p:nvSpPr>
        <p:spPr>
          <a:ln/>
        </p:spPr>
      </p:sp>
      <p:sp>
        <p:nvSpPr>
          <p:cNvPr id="39629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308551804"/>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BD44D7-6307-4A8F-8627-B1C32BC229EF}" type="slidenum">
              <a:rPr lang="fr-FR" sz="1200"/>
              <a:pPr/>
              <a:t>161</a:t>
            </a:fld>
            <a:endParaRPr lang="fr-FR" sz="1200"/>
          </a:p>
        </p:txBody>
      </p:sp>
      <p:sp>
        <p:nvSpPr>
          <p:cNvPr id="397315" name="Rectangle 1026"/>
          <p:cNvSpPr>
            <a:spLocks noGrp="1" noRot="1" noChangeAspect="1" noChangeArrowheads="1" noTextEdit="1"/>
          </p:cNvSpPr>
          <p:nvPr>
            <p:ph type="sldImg"/>
          </p:nvPr>
        </p:nvSpPr>
        <p:spPr>
          <a:ln/>
        </p:spPr>
      </p:sp>
      <p:sp>
        <p:nvSpPr>
          <p:cNvPr id="3973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64198574"/>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0FC6A4B-A330-49DF-BF7A-1A4FAF737510}" type="slidenum">
              <a:rPr lang="fr-FR" sz="1200"/>
              <a:pPr/>
              <a:t>162</a:t>
            </a:fld>
            <a:endParaRPr lang="fr-FR" sz="1200"/>
          </a:p>
        </p:txBody>
      </p:sp>
      <p:sp>
        <p:nvSpPr>
          <p:cNvPr id="398339" name="Rectangle 1026"/>
          <p:cNvSpPr>
            <a:spLocks noGrp="1" noRot="1" noChangeAspect="1" noChangeArrowheads="1" noTextEdit="1"/>
          </p:cNvSpPr>
          <p:nvPr>
            <p:ph type="sldImg"/>
          </p:nvPr>
        </p:nvSpPr>
        <p:spPr>
          <a:ln/>
        </p:spPr>
      </p:sp>
      <p:sp>
        <p:nvSpPr>
          <p:cNvPr id="3983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275831166"/>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FB7BB7-410E-47CC-8155-BF90C632FCD9}" type="slidenum">
              <a:rPr lang="fr-FR" sz="1200"/>
              <a:pPr/>
              <a:t>163</a:t>
            </a:fld>
            <a:endParaRPr lang="fr-FR" sz="1200"/>
          </a:p>
        </p:txBody>
      </p:sp>
      <p:sp>
        <p:nvSpPr>
          <p:cNvPr id="399363" name="Rectangle 1026"/>
          <p:cNvSpPr>
            <a:spLocks noGrp="1" noRot="1" noChangeAspect="1" noChangeArrowheads="1" noTextEdit="1"/>
          </p:cNvSpPr>
          <p:nvPr>
            <p:ph type="sldImg"/>
          </p:nvPr>
        </p:nvSpPr>
        <p:spPr>
          <a:ln/>
        </p:spPr>
      </p:sp>
      <p:sp>
        <p:nvSpPr>
          <p:cNvPr id="3993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916398846"/>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4C29C42-58A6-4BF3-B165-FCF2CF92D923}" type="slidenum">
              <a:rPr lang="fr-FR" sz="1200"/>
              <a:pPr/>
              <a:t>164</a:t>
            </a:fld>
            <a:endParaRPr lang="fr-FR" sz="1200"/>
          </a:p>
        </p:txBody>
      </p:sp>
      <p:sp>
        <p:nvSpPr>
          <p:cNvPr id="400387" name="Rectangle 1026"/>
          <p:cNvSpPr>
            <a:spLocks noGrp="1" noRot="1" noChangeAspect="1" noChangeArrowheads="1" noTextEdit="1"/>
          </p:cNvSpPr>
          <p:nvPr>
            <p:ph type="sldImg"/>
          </p:nvPr>
        </p:nvSpPr>
        <p:spPr>
          <a:ln/>
        </p:spPr>
      </p:sp>
      <p:sp>
        <p:nvSpPr>
          <p:cNvPr id="4003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287191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9492281-D23F-4DE0-8764-09AAA7629229}" type="slidenum">
              <a:rPr lang="fr-FR" sz="1200"/>
              <a:pPr/>
              <a:t>165</a:t>
            </a:fld>
            <a:endParaRPr lang="fr-FR" sz="1200"/>
          </a:p>
        </p:txBody>
      </p:sp>
      <p:sp>
        <p:nvSpPr>
          <p:cNvPr id="401411" name="Rectangle 1026"/>
          <p:cNvSpPr>
            <a:spLocks noGrp="1" noRot="1" noChangeAspect="1" noChangeArrowheads="1" noTextEdit="1"/>
          </p:cNvSpPr>
          <p:nvPr>
            <p:ph type="sldImg"/>
          </p:nvPr>
        </p:nvSpPr>
        <p:spPr>
          <a:ln/>
        </p:spPr>
      </p:sp>
      <p:sp>
        <p:nvSpPr>
          <p:cNvPr id="4014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690643892"/>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E2C933-D3E1-4983-A81F-2C098936D493}" type="slidenum">
              <a:rPr lang="fr-FR" sz="1200"/>
              <a:pPr/>
              <a:t>166</a:t>
            </a:fld>
            <a:endParaRPr lang="fr-FR" sz="1200"/>
          </a:p>
        </p:txBody>
      </p:sp>
      <p:sp>
        <p:nvSpPr>
          <p:cNvPr id="402435" name="Rectangle 2"/>
          <p:cNvSpPr>
            <a:spLocks noGrp="1" noRot="1" noChangeAspect="1" noChangeArrowheads="1" noTextEdit="1"/>
          </p:cNvSpPr>
          <p:nvPr>
            <p:ph type="sldImg"/>
          </p:nvPr>
        </p:nvSpPr>
        <p:spPr>
          <a:ln/>
        </p:spPr>
      </p:sp>
      <p:sp>
        <p:nvSpPr>
          <p:cNvPr id="402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Par « investisseur accrédité » on entend toute personne entrant dans l’une des catégories suivantes ou que la Société peut raisonnablement considérer comme appartenant à l’une de ces catégories au moment où la Société lui vend des actions :</a:t>
            </a:r>
          </a:p>
          <a:p>
            <a:r>
              <a:rPr lang="fr-FR" smtClean="0"/>
              <a:t>1.	Toute Banque comme définie à l’article 3 (a) (2) du «Securities Act», ou toute Caisse d’Épargne ou de Crédit ou autre institution définie à l’article 3 (a) (5) (A) du « Securities Act », agissant aussi bien pour son propre compte qu’à titre fiduciaire; tout courtier ou négociant agréé conformément à l’Article 15 du «Securities Exchange Act» de 1934; toute Compagnie d’Assurance comme définie à l’Article 2 (13) de cet « Act »; toute Société d’Investissement agréée selon l’ « Investment Company Act » de 1940 ou toute Société de Développement d’affaires comme définie à l’Article 2 (a) (48) de ce dernier « Act »; toute petite Société d’Investissement dans les affaires agréée par l’ « U.S. Small Business Administration » à l’Article 301 (c) ou (d) du « Small Business Investment Act » de 1958; tout fonds de pension en faveur des Employés créé ou géré par l’État, ses subdivisions politiques ou toute Agence ou Dépendance de l’État ou ses subdivisions politiques, si le fonds en question a un actif total dépassant US$ 5'000’000; tout fonds en faveur des employés au sens du « Employee Retirement Income Security Act » de 1974 si la décision est prise par un Gestionnaire de fonds, comme défini à l’Article 3 (21) de cet « Act », qui est soit une Banque, une Caisse d’Épargne et de Crédit, une Compagnie d’Assurance, soit un conseiller en investissements agréé ; lorsque le fonds en faveur des Employés a un actif total supérieur à US$ 5'000’000, il peut aussi s’agir d’un fonds auto-dirigé, à la condition que les décisions d’investissements  soient prises uniquement par des personnes qui sont des investisseurs accrédités;</a:t>
            </a:r>
          </a:p>
          <a:p>
            <a:r>
              <a:rPr lang="fr-FR" smtClean="0"/>
              <a:t>2.	Toute Société privée de développement d’affaires comme définie à l’Article 202 (a) 22 du « Investment Advisers Act » de 1940;</a:t>
            </a:r>
          </a:p>
          <a:p>
            <a:r>
              <a:rPr lang="fr-FR" smtClean="0"/>
              <a:t>3.	Toute organisation décrite à l’Article 501 (c) 3 du « Internal Revenue Code », Société commerciale, Trust « Massachusetts » ou trust d’affaire similaire, ou Société de personnes, qui ne se serait pas formée dans le but spécifique d’acquérir des titres offerts et qui possède un actif total supérieur à US$ 5'000’000;</a:t>
            </a:r>
          </a:p>
          <a:p>
            <a:r>
              <a:rPr lang="fr-FR" smtClean="0"/>
              <a:t>4.	Tout directeur, administrateur ou partenaire de la Société émettrice des titres offerts ou vendus, ou tout directeur, administrateur, ou commandité d’un partenaire de cette Société émettrice;</a:t>
            </a:r>
          </a:p>
          <a:p>
            <a:r>
              <a:rPr lang="fr-FR" smtClean="0"/>
              <a:t>5.	Toute personne physique dont les actifs nets ou les actifs nets conjugués à ceux de son(a) conjoint(e) sont supérieurs à US$ 1'000’000 au moment de son achat;</a:t>
            </a:r>
          </a:p>
          <a:p>
            <a:r>
              <a:rPr lang="fr-FR" smtClean="0"/>
              <a:t>6.	Toute personne physique dont le revenu personnel dépassait US$ 200’000 par année au cours de chacune des deux dernières années passées ou ayant eu avec son(a) conjoint(e) un revenu supérieur à US$ 300’000 par année au cours de chacune des deux dernières années et qui a de bonnes raisons d’espérer atteindre le même niveau de revenu pendant l’année en cours;</a:t>
            </a:r>
          </a:p>
          <a:p>
            <a:r>
              <a:rPr lang="fr-FR" smtClean="0"/>
              <a:t>7.	Tout trust possédant un total d’actifs supérieur à US$ 5'000’000 et qui ne s’est pas formé dans le but spécifique d’acquérir les titres offerts et dont l’achat de titres est géré par une personne hautement qualifiée comme décrite dans le Règlement 506 (b) (2) (ii) et</a:t>
            </a:r>
          </a:p>
          <a:p>
            <a:r>
              <a:rPr lang="fr-FR" smtClean="0"/>
              <a:t>8.	Toute entité dont les détenteurs de capital sont des investisseurs accrédités.</a:t>
            </a:r>
            <a:endParaRPr lang="fr-CH" smtClean="0"/>
          </a:p>
        </p:txBody>
      </p:sp>
    </p:spTree>
    <p:extLst>
      <p:ext uri="{BB962C8B-B14F-4D97-AF65-F5344CB8AC3E}">
        <p14:creationId xmlns:p14="http://schemas.microsoft.com/office/powerpoint/2010/main" val="211215877"/>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C82B8C5-CB4E-4E3F-811F-4655AA7F77E4}" type="slidenum">
              <a:rPr lang="fr-FR" sz="1200"/>
              <a:pPr/>
              <a:t>167</a:t>
            </a:fld>
            <a:endParaRPr lang="fr-FR" sz="1200"/>
          </a:p>
        </p:txBody>
      </p:sp>
      <p:sp>
        <p:nvSpPr>
          <p:cNvPr id="403459" name="Rectangle 2"/>
          <p:cNvSpPr>
            <a:spLocks noGrp="1" noRot="1" noChangeAspect="1" noChangeArrowheads="1" noTextEdit="1"/>
          </p:cNvSpPr>
          <p:nvPr>
            <p:ph type="sldImg"/>
          </p:nvPr>
        </p:nvSpPr>
        <p:spPr>
          <a:ln/>
        </p:spPr>
      </p:sp>
      <p:sp>
        <p:nvSpPr>
          <p:cNvPr id="403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§2c Les Commissions et les Frais ne sont pas considérés dans l’appréciation de la catégorie, sinon toutes les émissions seraient split !</a:t>
            </a:r>
          </a:p>
        </p:txBody>
      </p:sp>
    </p:spTree>
    <p:extLst>
      <p:ext uri="{BB962C8B-B14F-4D97-AF65-F5344CB8AC3E}">
        <p14:creationId xmlns:p14="http://schemas.microsoft.com/office/powerpoint/2010/main" val="236905931"/>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7AC0AB-3441-418A-B545-AA2943B1C8B3}" type="slidenum">
              <a:rPr lang="fr-FR" sz="1200"/>
              <a:pPr/>
              <a:t>168</a:t>
            </a:fld>
            <a:endParaRPr lang="fr-FR" sz="1200"/>
          </a:p>
        </p:txBody>
      </p:sp>
      <p:sp>
        <p:nvSpPr>
          <p:cNvPr id="404483" name="Rectangle 2"/>
          <p:cNvSpPr>
            <a:spLocks noGrp="1" noRot="1" noChangeAspect="1" noChangeArrowheads="1" noTextEdit="1"/>
          </p:cNvSpPr>
          <p:nvPr>
            <p:ph type="sldImg"/>
          </p:nvPr>
        </p:nvSpPr>
        <p:spPr>
          <a:ln/>
        </p:spPr>
      </p:sp>
      <p:sp>
        <p:nvSpPr>
          <p:cNvPr id="404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§2c Les Commissions et les Frais ne sont pas considérés dans l’appréciation de la catégorie, sinon toutes les émissions seraient split !</a:t>
            </a:r>
          </a:p>
        </p:txBody>
      </p:sp>
    </p:spTree>
    <p:extLst>
      <p:ext uri="{BB962C8B-B14F-4D97-AF65-F5344CB8AC3E}">
        <p14:creationId xmlns:p14="http://schemas.microsoft.com/office/powerpoint/2010/main" val="219090048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F95BD10-0B17-4321-B4AB-6D90EF229CB0}" type="slidenum">
              <a:rPr lang="fr-FR" sz="1200"/>
              <a:pPr/>
              <a:t>169</a:t>
            </a:fld>
            <a:endParaRPr lang="fr-FR" sz="1200"/>
          </a:p>
        </p:txBody>
      </p:sp>
      <p:sp>
        <p:nvSpPr>
          <p:cNvPr id="405507" name="Rectangle 2"/>
          <p:cNvSpPr>
            <a:spLocks noGrp="1" noRot="1" noChangeAspect="1" noChangeArrowheads="1" noTextEdit="1"/>
          </p:cNvSpPr>
          <p:nvPr>
            <p:ph type="sldImg"/>
          </p:nvPr>
        </p:nvSpPr>
        <p:spPr>
          <a:ln/>
        </p:spPr>
      </p:sp>
      <p:sp>
        <p:nvSpPr>
          <p:cNvPr id="405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§2c Les Commissions et les Frais ne sont pas considérés dans l’appréciation de la catégorie, sinon toutes les émissions seraient split !</a:t>
            </a:r>
          </a:p>
        </p:txBody>
      </p:sp>
    </p:spTree>
    <p:extLst>
      <p:ext uri="{BB962C8B-B14F-4D97-AF65-F5344CB8AC3E}">
        <p14:creationId xmlns:p14="http://schemas.microsoft.com/office/powerpoint/2010/main" val="3846293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82043EB-B9D6-4D75-A410-438F69E8A4D5}" type="slidenum">
              <a:rPr lang="fr-FR" sz="1200"/>
              <a:pPr/>
              <a:t>17</a:t>
            </a:fld>
            <a:endParaRPr lang="fr-FR" sz="120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21686850"/>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43D3662-06DD-4AB1-AE93-EF8766F89B2E}" type="slidenum">
              <a:rPr lang="fr-FR" sz="1200"/>
              <a:pPr/>
              <a:t>170</a:t>
            </a:fld>
            <a:endParaRPr lang="fr-FR" sz="1200"/>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§2c Les Commissions et les Frais ne sont pas considérés dans l’appréciation de la catégorie, sinon toutes les émissions seraient split !</a:t>
            </a:r>
          </a:p>
        </p:txBody>
      </p:sp>
    </p:spTree>
    <p:extLst>
      <p:ext uri="{BB962C8B-B14F-4D97-AF65-F5344CB8AC3E}">
        <p14:creationId xmlns:p14="http://schemas.microsoft.com/office/powerpoint/2010/main" val="2463016285"/>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E2213DD-D7D1-4BAD-8AD8-7A8D3BFB660E}" type="slidenum">
              <a:rPr lang="fr-FR" sz="1200"/>
              <a:pPr/>
              <a:t>171</a:t>
            </a:fld>
            <a:endParaRPr lang="fr-FR" sz="1200"/>
          </a:p>
        </p:txBody>
      </p:sp>
      <p:sp>
        <p:nvSpPr>
          <p:cNvPr id="407555" name="Rectangle 2"/>
          <p:cNvSpPr>
            <a:spLocks noGrp="1" noRot="1" noChangeAspect="1" noChangeArrowheads="1" noTextEdit="1"/>
          </p:cNvSpPr>
          <p:nvPr>
            <p:ph type="sldImg"/>
          </p:nvPr>
        </p:nvSpPr>
        <p:spPr>
          <a:ln/>
        </p:spPr>
      </p:sp>
      <p:sp>
        <p:nvSpPr>
          <p:cNvPr id="407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68169145"/>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CF6695-6CFA-43F5-A82C-AFC095427F33}" type="slidenum">
              <a:rPr lang="fr-FR" sz="1200"/>
              <a:pPr/>
              <a:t>172</a:t>
            </a:fld>
            <a:endParaRPr lang="fr-FR" sz="1200"/>
          </a:p>
        </p:txBody>
      </p:sp>
      <p:sp>
        <p:nvSpPr>
          <p:cNvPr id="408579" name="Rectangle 2"/>
          <p:cNvSpPr>
            <a:spLocks noGrp="1" noRot="1" noChangeAspect="1" noChangeArrowheads="1" noTextEdit="1"/>
          </p:cNvSpPr>
          <p:nvPr>
            <p:ph type="sldImg"/>
          </p:nvPr>
        </p:nvSpPr>
        <p:spPr>
          <a:ln/>
        </p:spPr>
      </p:sp>
      <p:sp>
        <p:nvSpPr>
          <p:cNvPr id="408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458021149"/>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BBA03EE-80CF-4A47-B992-A1383778CF45}" type="slidenum">
              <a:rPr lang="fr-FR" sz="1200"/>
              <a:pPr/>
              <a:t>173</a:t>
            </a:fld>
            <a:endParaRPr lang="fr-FR" sz="1200"/>
          </a:p>
        </p:txBody>
      </p:sp>
      <p:sp>
        <p:nvSpPr>
          <p:cNvPr id="409603" name="Rectangle 2"/>
          <p:cNvSpPr>
            <a:spLocks noGrp="1" noRot="1" noChangeAspect="1" noChangeArrowheads="1" noTextEdit="1"/>
          </p:cNvSpPr>
          <p:nvPr>
            <p:ph type="sldImg"/>
          </p:nvPr>
        </p:nvSpPr>
        <p:spPr>
          <a:ln/>
        </p:spPr>
      </p:sp>
      <p:sp>
        <p:nvSpPr>
          <p:cNvPr id="409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55150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474BD5-6BD7-48E8-8394-D3B2DEFB4F27}" type="slidenum">
              <a:rPr lang="fr-FR" sz="1200"/>
              <a:pPr/>
              <a:t>174</a:t>
            </a:fld>
            <a:endParaRPr lang="fr-FR" sz="1200"/>
          </a:p>
        </p:txBody>
      </p:sp>
      <p:sp>
        <p:nvSpPr>
          <p:cNvPr id="410627" name="Rectangle 1026"/>
          <p:cNvSpPr>
            <a:spLocks noGrp="1" noRot="1" noChangeAspect="1" noChangeArrowheads="1" noTextEdit="1"/>
          </p:cNvSpPr>
          <p:nvPr>
            <p:ph type="sldImg"/>
          </p:nvPr>
        </p:nvSpPr>
        <p:spPr>
          <a:ln/>
        </p:spPr>
      </p:sp>
      <p:sp>
        <p:nvSpPr>
          <p:cNvPr id="4106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6172690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064C6D-04E6-459E-925A-94C5EF767C4C}" type="slidenum">
              <a:rPr lang="fr-FR" sz="1200"/>
              <a:pPr/>
              <a:t>175</a:t>
            </a:fld>
            <a:endParaRPr lang="fr-FR" sz="1200"/>
          </a:p>
        </p:txBody>
      </p:sp>
      <p:sp>
        <p:nvSpPr>
          <p:cNvPr id="411651" name="Rectangle 2"/>
          <p:cNvSpPr>
            <a:spLocks noGrp="1" noRot="1" noChangeAspect="1" noChangeArrowheads="1" noTextEdit="1"/>
          </p:cNvSpPr>
          <p:nvPr>
            <p:ph type="sldImg"/>
          </p:nvPr>
        </p:nvSpPr>
        <p:spPr>
          <a:ln/>
        </p:spPr>
      </p:sp>
      <p:sp>
        <p:nvSpPr>
          <p:cNvPr id="411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14226666"/>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3E11B52-0CF5-478C-AFE8-E55266202827}" type="slidenum">
              <a:rPr lang="fr-FR" sz="1200"/>
              <a:pPr/>
              <a:t>176</a:t>
            </a:fld>
            <a:endParaRPr lang="fr-FR" sz="1200"/>
          </a:p>
        </p:txBody>
      </p:sp>
      <p:sp>
        <p:nvSpPr>
          <p:cNvPr id="412675" name="Rectangle 2"/>
          <p:cNvSpPr>
            <a:spLocks noGrp="1" noRot="1" noChangeAspect="1" noChangeArrowheads="1" noTextEdit="1"/>
          </p:cNvSpPr>
          <p:nvPr>
            <p:ph type="sldImg"/>
          </p:nvPr>
        </p:nvSpPr>
        <p:spPr>
          <a:ln/>
        </p:spPr>
      </p:sp>
      <p:sp>
        <p:nvSpPr>
          <p:cNvPr id="412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32641690"/>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2DEE380-F568-45E9-A20F-FBBC922292B4}" type="slidenum">
              <a:rPr lang="fr-FR" sz="1200"/>
              <a:pPr/>
              <a:t>177</a:t>
            </a:fld>
            <a:endParaRPr lang="fr-FR" sz="1200"/>
          </a:p>
        </p:txBody>
      </p:sp>
      <p:sp>
        <p:nvSpPr>
          <p:cNvPr id="413699" name="Rectangle 2"/>
          <p:cNvSpPr>
            <a:spLocks noGrp="1" noRot="1" noChangeAspect="1" noChangeArrowheads="1" noTextEdit="1"/>
          </p:cNvSpPr>
          <p:nvPr>
            <p:ph type="sldImg"/>
          </p:nvPr>
        </p:nvSpPr>
        <p:spPr>
          <a:ln/>
        </p:spPr>
      </p:sp>
      <p:sp>
        <p:nvSpPr>
          <p:cNvPr id="413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701385534"/>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1BC9D36-3DAE-4407-AD2E-0EB96EEDE0A4}" type="slidenum">
              <a:rPr lang="fr-FR" sz="1200"/>
              <a:pPr/>
              <a:t>178</a:t>
            </a:fld>
            <a:endParaRPr lang="fr-FR" sz="1200"/>
          </a:p>
        </p:txBody>
      </p:sp>
      <p:sp>
        <p:nvSpPr>
          <p:cNvPr id="414723" name="Rectangle 2"/>
          <p:cNvSpPr>
            <a:spLocks noGrp="1" noRot="1" noChangeAspect="1" noChangeArrowheads="1" noTextEdit="1"/>
          </p:cNvSpPr>
          <p:nvPr>
            <p:ph type="sldImg"/>
          </p:nvPr>
        </p:nvSpPr>
        <p:spPr>
          <a:ln/>
        </p:spPr>
      </p:sp>
      <p:sp>
        <p:nvSpPr>
          <p:cNvPr id="414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063312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60E2380-8B16-4C7F-98DD-7AD9956EF02E}" type="slidenum">
              <a:rPr lang="fr-FR" sz="1200"/>
              <a:pPr/>
              <a:t>179</a:t>
            </a:fld>
            <a:endParaRPr lang="fr-FR" sz="1200"/>
          </a:p>
        </p:txBody>
      </p:sp>
      <p:sp>
        <p:nvSpPr>
          <p:cNvPr id="415747" name="Rectangle 2"/>
          <p:cNvSpPr>
            <a:spLocks noGrp="1" noRot="1" noChangeAspect="1" noChangeArrowheads="1" noTextEdit="1"/>
          </p:cNvSpPr>
          <p:nvPr>
            <p:ph type="sldImg"/>
          </p:nvPr>
        </p:nvSpPr>
        <p:spPr>
          <a:ln/>
        </p:spPr>
      </p:sp>
      <p:sp>
        <p:nvSpPr>
          <p:cNvPr id="415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45702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F46C80-61CC-4428-A5FB-DD531AB70C1A}" type="slidenum">
              <a:rPr lang="fr-FR" sz="1200"/>
              <a:pPr/>
              <a:t>18</a:t>
            </a:fld>
            <a:endParaRPr lang="fr-FR" sz="1200"/>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En anglais, Money, Capital et Financing comme en français, Financement et Capital s’utilisent de manière interchangeable. J’ai à chaque fois utilisée la plus fréquente.</a:t>
            </a:r>
          </a:p>
          <a:p>
            <a:r>
              <a:rPr lang="fr-FR" smtClean="0"/>
              <a:t>Tout comme l’on n’irait pas acheter du pain dans une boucherie, l’Entrepreneur doit savoir où s’adresser pour trouver le genre de financement qui convient à son Entreprise en l’état.</a:t>
            </a:r>
          </a:p>
        </p:txBody>
      </p:sp>
    </p:spTree>
    <p:extLst>
      <p:ext uri="{BB962C8B-B14F-4D97-AF65-F5344CB8AC3E}">
        <p14:creationId xmlns:p14="http://schemas.microsoft.com/office/powerpoint/2010/main" val="1182069376"/>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3DE3E7C-9882-4622-8541-43CDC6B19876}" type="slidenum">
              <a:rPr lang="fr-FR" sz="1200"/>
              <a:pPr/>
              <a:t>180</a:t>
            </a:fld>
            <a:endParaRPr lang="fr-FR" sz="1200"/>
          </a:p>
        </p:txBody>
      </p:sp>
      <p:sp>
        <p:nvSpPr>
          <p:cNvPr id="416771" name="Rectangle 2"/>
          <p:cNvSpPr>
            <a:spLocks noGrp="1" noRot="1" noChangeAspect="1" noChangeArrowheads="1" noTextEdit="1"/>
          </p:cNvSpPr>
          <p:nvPr>
            <p:ph type="sldImg"/>
          </p:nvPr>
        </p:nvSpPr>
        <p:spPr>
          <a:ln/>
        </p:spPr>
      </p:sp>
      <p:sp>
        <p:nvSpPr>
          <p:cNvPr id="416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27035897"/>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4C50733-C087-4195-95B9-B2BE39416FAA}" type="slidenum">
              <a:rPr lang="fr-FR" sz="1200"/>
              <a:pPr/>
              <a:t>181</a:t>
            </a:fld>
            <a:endParaRPr lang="fr-FR" sz="1200"/>
          </a:p>
        </p:txBody>
      </p:sp>
      <p:sp>
        <p:nvSpPr>
          <p:cNvPr id="417795" name="Rectangle 2"/>
          <p:cNvSpPr>
            <a:spLocks noGrp="1" noRot="1" noChangeAspect="1" noChangeArrowheads="1" noTextEdit="1"/>
          </p:cNvSpPr>
          <p:nvPr>
            <p:ph type="sldImg"/>
          </p:nvPr>
        </p:nvSpPr>
        <p:spPr>
          <a:ln/>
        </p:spPr>
      </p:sp>
      <p:sp>
        <p:nvSpPr>
          <p:cNvPr id="417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8708376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259736-C8A2-4C42-ABD3-BD95463BDCD5}" type="slidenum">
              <a:rPr lang="fr-FR" sz="1200"/>
              <a:pPr/>
              <a:t>182</a:t>
            </a:fld>
            <a:endParaRPr lang="fr-FR" sz="1200"/>
          </a:p>
        </p:txBody>
      </p:sp>
      <p:sp>
        <p:nvSpPr>
          <p:cNvPr id="418819" name="Rectangle 2"/>
          <p:cNvSpPr>
            <a:spLocks noGrp="1" noRot="1" noChangeAspect="1" noChangeArrowheads="1" noTextEdit="1"/>
          </p:cNvSpPr>
          <p:nvPr>
            <p:ph type="sldImg"/>
          </p:nvPr>
        </p:nvSpPr>
        <p:spPr>
          <a:ln/>
        </p:spPr>
      </p:sp>
      <p:sp>
        <p:nvSpPr>
          <p:cNvPr id="418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68521551"/>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31EB5DD-E876-4851-BA92-19D201C1A14C}" type="slidenum">
              <a:rPr lang="fr-FR" sz="1200"/>
              <a:pPr/>
              <a:t>183</a:t>
            </a:fld>
            <a:endParaRPr lang="fr-FR" sz="1200"/>
          </a:p>
        </p:txBody>
      </p:sp>
      <p:sp>
        <p:nvSpPr>
          <p:cNvPr id="419843" name="Rectangle 2"/>
          <p:cNvSpPr>
            <a:spLocks noGrp="1" noRot="1" noChangeAspect="1" noChangeArrowheads="1" noTextEdit="1"/>
          </p:cNvSpPr>
          <p:nvPr>
            <p:ph type="sldImg"/>
          </p:nvPr>
        </p:nvSpPr>
        <p:spPr>
          <a:ln/>
        </p:spPr>
      </p:sp>
      <p:sp>
        <p:nvSpPr>
          <p:cNvPr id="419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386853826"/>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4B55B2-CC74-41BC-8A5A-54FF7D3D88F7}" type="slidenum">
              <a:rPr lang="fr-FR" sz="1200"/>
              <a:pPr/>
              <a:t>184</a:t>
            </a:fld>
            <a:endParaRPr lang="fr-FR" sz="1200"/>
          </a:p>
        </p:txBody>
      </p:sp>
      <p:sp>
        <p:nvSpPr>
          <p:cNvPr id="420867" name="Rectangle 2"/>
          <p:cNvSpPr>
            <a:spLocks noGrp="1" noRot="1" noChangeAspect="1" noChangeArrowheads="1" noTextEdit="1"/>
          </p:cNvSpPr>
          <p:nvPr>
            <p:ph type="sldImg"/>
          </p:nvPr>
        </p:nvSpPr>
        <p:spPr>
          <a:ln/>
        </p:spPr>
      </p:sp>
      <p:sp>
        <p:nvSpPr>
          <p:cNvPr id="420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1510405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403581A-CA1D-4629-8147-2AD741A0B8D7}" type="slidenum">
              <a:rPr lang="fr-FR" sz="1200"/>
              <a:pPr/>
              <a:t>185</a:t>
            </a:fld>
            <a:endParaRPr lang="fr-FR" sz="1200"/>
          </a:p>
        </p:txBody>
      </p:sp>
      <p:sp>
        <p:nvSpPr>
          <p:cNvPr id="421891" name="Rectangle 2"/>
          <p:cNvSpPr>
            <a:spLocks noGrp="1" noRot="1" noChangeAspect="1" noChangeArrowheads="1" noTextEdit="1"/>
          </p:cNvSpPr>
          <p:nvPr>
            <p:ph type="sldImg"/>
          </p:nvPr>
        </p:nvSpPr>
        <p:spPr>
          <a:ln/>
        </p:spPr>
      </p:sp>
      <p:sp>
        <p:nvSpPr>
          <p:cNvPr id="421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9264986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5BF7501-80CB-48E1-A649-D03B7592FF77}" type="slidenum">
              <a:rPr lang="fr-FR" sz="1200"/>
              <a:pPr/>
              <a:t>186</a:t>
            </a:fld>
            <a:endParaRPr lang="fr-FR" sz="1200"/>
          </a:p>
        </p:txBody>
      </p:sp>
      <p:sp>
        <p:nvSpPr>
          <p:cNvPr id="422915" name="Rectangle 2"/>
          <p:cNvSpPr>
            <a:spLocks noGrp="1" noRot="1" noChangeAspect="1" noChangeArrowheads="1" noTextEdit="1"/>
          </p:cNvSpPr>
          <p:nvPr>
            <p:ph type="sldImg"/>
          </p:nvPr>
        </p:nvSpPr>
        <p:spPr>
          <a:ln/>
        </p:spPr>
      </p:sp>
      <p:sp>
        <p:nvSpPr>
          <p:cNvPr id="422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02832459"/>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A23AB9C-CEA5-43D5-8EC5-43F16622A547}" type="slidenum">
              <a:rPr lang="fr-FR" sz="1200"/>
              <a:pPr/>
              <a:t>187</a:t>
            </a:fld>
            <a:endParaRPr lang="fr-FR" sz="1200"/>
          </a:p>
        </p:txBody>
      </p:sp>
      <p:sp>
        <p:nvSpPr>
          <p:cNvPr id="423939" name="Rectangle 2"/>
          <p:cNvSpPr>
            <a:spLocks noGrp="1" noRot="1" noChangeAspect="1" noChangeArrowheads="1" noTextEdit="1"/>
          </p:cNvSpPr>
          <p:nvPr>
            <p:ph type="sldImg"/>
          </p:nvPr>
        </p:nvSpPr>
        <p:spPr>
          <a:ln/>
        </p:spPr>
      </p:sp>
      <p:sp>
        <p:nvSpPr>
          <p:cNvPr id="423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165127538"/>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EC7159-7160-4400-9156-2154A91A8A24}" type="slidenum">
              <a:rPr lang="fr-FR" sz="1200"/>
              <a:pPr/>
              <a:t>188</a:t>
            </a:fld>
            <a:endParaRPr lang="fr-FR" sz="1200"/>
          </a:p>
        </p:txBody>
      </p:sp>
      <p:sp>
        <p:nvSpPr>
          <p:cNvPr id="424963" name="Rectangle 2"/>
          <p:cNvSpPr>
            <a:spLocks noGrp="1" noRot="1" noChangeAspect="1" noChangeArrowheads="1" noTextEdit="1"/>
          </p:cNvSpPr>
          <p:nvPr>
            <p:ph type="sldImg"/>
          </p:nvPr>
        </p:nvSpPr>
        <p:spPr>
          <a:ln/>
        </p:spPr>
      </p:sp>
      <p:sp>
        <p:nvSpPr>
          <p:cNvPr id="424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44033194"/>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C346D1-F785-433B-9CAD-7E3D5F117038}" type="slidenum">
              <a:rPr lang="fr-FR" sz="1200"/>
              <a:pPr/>
              <a:t>189</a:t>
            </a:fld>
            <a:endParaRPr lang="fr-FR" sz="1200"/>
          </a:p>
        </p:txBody>
      </p:sp>
      <p:sp>
        <p:nvSpPr>
          <p:cNvPr id="425987" name="Rectangle 2"/>
          <p:cNvSpPr>
            <a:spLocks noGrp="1" noRot="1" noChangeAspect="1" noChangeArrowheads="1" noTextEdit="1"/>
          </p:cNvSpPr>
          <p:nvPr>
            <p:ph type="sldImg"/>
          </p:nvPr>
        </p:nvSpPr>
        <p:spPr>
          <a:ln/>
        </p:spPr>
      </p:sp>
      <p:sp>
        <p:nvSpPr>
          <p:cNvPr id="425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909045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3A7A9E8-5AFA-499D-B71A-3D19771ECE43}" type="slidenum">
              <a:rPr lang="fr-FR" sz="1200"/>
              <a:pPr/>
              <a:t>19</a:t>
            </a:fld>
            <a:endParaRPr lang="fr-FR" sz="1200"/>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01006237"/>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980A2C-ED05-4539-8D0D-AC143D104D46}" type="slidenum">
              <a:rPr lang="fr-FR" sz="1200"/>
              <a:pPr/>
              <a:t>190</a:t>
            </a:fld>
            <a:endParaRPr lang="fr-FR" sz="1200"/>
          </a:p>
        </p:txBody>
      </p:sp>
      <p:sp>
        <p:nvSpPr>
          <p:cNvPr id="427011" name="Rectangle 2"/>
          <p:cNvSpPr>
            <a:spLocks noGrp="1" noRot="1" noChangeAspect="1" noChangeArrowheads="1" noTextEdit="1"/>
          </p:cNvSpPr>
          <p:nvPr>
            <p:ph type="sldImg"/>
          </p:nvPr>
        </p:nvSpPr>
        <p:spPr>
          <a:ln/>
        </p:spPr>
      </p:sp>
      <p:sp>
        <p:nvSpPr>
          <p:cNvPr id="427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04690958"/>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322564A-BC43-42E6-A9DF-4920E62EFBCD}" type="slidenum">
              <a:rPr lang="fr-FR" sz="1200"/>
              <a:pPr/>
              <a:t>191</a:t>
            </a:fld>
            <a:endParaRPr lang="fr-FR" sz="1200"/>
          </a:p>
        </p:txBody>
      </p:sp>
      <p:sp>
        <p:nvSpPr>
          <p:cNvPr id="428035" name="Rectangle 2"/>
          <p:cNvSpPr>
            <a:spLocks noGrp="1" noRot="1" noChangeAspect="1" noChangeArrowheads="1" noTextEdit="1"/>
          </p:cNvSpPr>
          <p:nvPr>
            <p:ph type="sldImg"/>
          </p:nvPr>
        </p:nvSpPr>
        <p:spPr>
          <a:ln/>
        </p:spPr>
      </p:sp>
      <p:sp>
        <p:nvSpPr>
          <p:cNvPr id="428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79072307"/>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1EFCA07-B319-45B8-A531-794ECAAFB54E}" type="slidenum">
              <a:rPr lang="fr-FR" sz="1200"/>
              <a:pPr/>
              <a:t>192</a:t>
            </a:fld>
            <a:endParaRPr lang="fr-FR" sz="1200"/>
          </a:p>
        </p:txBody>
      </p:sp>
      <p:sp>
        <p:nvSpPr>
          <p:cNvPr id="429059" name="Rectangle 2"/>
          <p:cNvSpPr>
            <a:spLocks noGrp="1" noRot="1" noChangeAspect="1" noChangeArrowheads="1" noTextEdit="1"/>
          </p:cNvSpPr>
          <p:nvPr>
            <p:ph type="sldImg"/>
          </p:nvPr>
        </p:nvSpPr>
        <p:spPr>
          <a:ln/>
        </p:spPr>
      </p:sp>
      <p:sp>
        <p:nvSpPr>
          <p:cNvPr id="429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70242587"/>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168AA9F-F06E-4F44-BF8B-902C2652181B}" type="slidenum">
              <a:rPr lang="fr-FR" sz="1200"/>
              <a:pPr/>
              <a:t>193</a:t>
            </a:fld>
            <a:endParaRPr lang="fr-FR" sz="1200"/>
          </a:p>
        </p:txBody>
      </p:sp>
      <p:sp>
        <p:nvSpPr>
          <p:cNvPr id="430083" name="Rectangle 2"/>
          <p:cNvSpPr>
            <a:spLocks noGrp="1" noRot="1" noChangeAspect="1" noChangeArrowheads="1" noTextEdit="1"/>
          </p:cNvSpPr>
          <p:nvPr>
            <p:ph type="sldImg"/>
          </p:nvPr>
        </p:nvSpPr>
        <p:spPr>
          <a:ln/>
        </p:spPr>
      </p:sp>
      <p:sp>
        <p:nvSpPr>
          <p:cNvPr id="430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0282167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3FE006C-99A1-4B35-AD28-52A216D6FB92}" type="slidenum">
              <a:rPr lang="fr-FR" sz="1200"/>
              <a:pPr/>
              <a:t>194</a:t>
            </a:fld>
            <a:endParaRPr lang="fr-FR" sz="1200"/>
          </a:p>
        </p:txBody>
      </p:sp>
      <p:sp>
        <p:nvSpPr>
          <p:cNvPr id="431107" name="Rectangle 2"/>
          <p:cNvSpPr>
            <a:spLocks noGrp="1" noRot="1" noChangeAspect="1" noChangeArrowheads="1" noTextEdit="1"/>
          </p:cNvSpPr>
          <p:nvPr>
            <p:ph type="sldImg"/>
          </p:nvPr>
        </p:nvSpPr>
        <p:spPr>
          <a:ln/>
        </p:spPr>
      </p:sp>
      <p:sp>
        <p:nvSpPr>
          <p:cNvPr id="431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8508313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78C7D3-B2A5-4B19-8BF1-6519433323D8}" type="slidenum">
              <a:rPr lang="fr-FR" sz="1200"/>
              <a:pPr/>
              <a:t>195</a:t>
            </a:fld>
            <a:endParaRPr lang="fr-FR" sz="1200"/>
          </a:p>
        </p:txBody>
      </p:sp>
      <p:sp>
        <p:nvSpPr>
          <p:cNvPr id="432131" name="Rectangle 2"/>
          <p:cNvSpPr>
            <a:spLocks noGrp="1" noRot="1" noChangeAspect="1" noChangeArrowheads="1" noTextEdit="1"/>
          </p:cNvSpPr>
          <p:nvPr>
            <p:ph type="sldImg"/>
          </p:nvPr>
        </p:nvSpPr>
        <p:spPr>
          <a:ln/>
        </p:spPr>
      </p:sp>
      <p:sp>
        <p:nvSpPr>
          <p:cNvPr id="432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48032370"/>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351D2CF-CD67-438C-AFBA-58AC253A887E}" type="slidenum">
              <a:rPr lang="fr-FR" sz="1200"/>
              <a:pPr/>
              <a:t>196</a:t>
            </a:fld>
            <a:endParaRPr lang="fr-FR" sz="1200"/>
          </a:p>
        </p:txBody>
      </p:sp>
      <p:sp>
        <p:nvSpPr>
          <p:cNvPr id="433155" name="Rectangle 2"/>
          <p:cNvSpPr>
            <a:spLocks noGrp="1" noRot="1" noChangeAspect="1" noChangeArrowheads="1" noTextEdit="1"/>
          </p:cNvSpPr>
          <p:nvPr>
            <p:ph type="sldImg"/>
          </p:nvPr>
        </p:nvSpPr>
        <p:spPr>
          <a:ln/>
        </p:spPr>
      </p:sp>
      <p:sp>
        <p:nvSpPr>
          <p:cNvPr id="433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96786503"/>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A9CF70-D67E-4735-8A53-7E1006A378EE}" type="slidenum">
              <a:rPr lang="fr-FR" sz="1200"/>
              <a:pPr/>
              <a:t>197</a:t>
            </a:fld>
            <a:endParaRPr lang="fr-FR" sz="1200"/>
          </a:p>
        </p:txBody>
      </p:sp>
      <p:sp>
        <p:nvSpPr>
          <p:cNvPr id="434179" name="Rectangle 2"/>
          <p:cNvSpPr>
            <a:spLocks noGrp="1" noRot="1" noChangeAspect="1" noChangeArrowheads="1" noTextEdit="1"/>
          </p:cNvSpPr>
          <p:nvPr>
            <p:ph type="sldImg"/>
          </p:nvPr>
        </p:nvSpPr>
        <p:spPr>
          <a:ln/>
        </p:spPr>
      </p:sp>
      <p:sp>
        <p:nvSpPr>
          <p:cNvPr id="434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934595311"/>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4D5613-F488-4847-921B-4FA5C0F0B661}" type="slidenum">
              <a:rPr lang="fr-FR" sz="1200"/>
              <a:pPr/>
              <a:t>198</a:t>
            </a:fld>
            <a:endParaRPr lang="fr-FR" sz="1200"/>
          </a:p>
        </p:txBody>
      </p:sp>
      <p:sp>
        <p:nvSpPr>
          <p:cNvPr id="435203" name="Rectangle 2"/>
          <p:cNvSpPr>
            <a:spLocks noGrp="1" noRot="1" noChangeAspect="1" noChangeArrowheads="1" noTextEdit="1"/>
          </p:cNvSpPr>
          <p:nvPr>
            <p:ph type="sldImg"/>
          </p:nvPr>
        </p:nvSpPr>
        <p:spPr>
          <a:ln/>
        </p:spPr>
      </p:sp>
      <p:sp>
        <p:nvSpPr>
          <p:cNvPr id="435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192441405"/>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7F05F12-41B0-46E1-AB94-852AB9C323BB}" type="slidenum">
              <a:rPr lang="fr-FR" sz="1200"/>
              <a:pPr/>
              <a:t>199</a:t>
            </a:fld>
            <a:endParaRPr lang="fr-FR" sz="1200"/>
          </a:p>
        </p:txBody>
      </p:sp>
      <p:sp>
        <p:nvSpPr>
          <p:cNvPr id="436227" name="Rectangle 2"/>
          <p:cNvSpPr>
            <a:spLocks noGrp="1" noRot="1" noChangeAspect="1" noChangeArrowheads="1" noTextEdit="1"/>
          </p:cNvSpPr>
          <p:nvPr>
            <p:ph type="sldImg"/>
          </p:nvPr>
        </p:nvSpPr>
        <p:spPr>
          <a:ln/>
        </p:spPr>
      </p:sp>
      <p:sp>
        <p:nvSpPr>
          <p:cNvPr id="436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83504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BF25D6-9BAC-4A19-938C-4D912BCB791E}" type="slidenum">
              <a:rPr lang="fr-FR" sz="1200"/>
              <a:pPr/>
              <a:t>2</a:t>
            </a:fld>
            <a:endParaRPr lang="fr-FR" sz="1200"/>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Certes, la solution habituelle pour financer, c’est l’argent.</a:t>
            </a:r>
          </a:p>
          <a:p>
            <a:r>
              <a:rPr lang="fr-FR" smtClean="0"/>
              <a:t>Cependant, admettions que vous cherchiez à financer un chalet.</a:t>
            </a:r>
          </a:p>
          <a:p>
            <a:r>
              <a:rPr lang="fr-FR" smtClean="0"/>
              <a:t>Je vous amène tout le nécessaire, du bois aux clous, en passant par la main d’œuvre avec des accords en bonne due forme pour que vous payiez sur cinq ans. Je n'ai pas versé un sou, pourtant je vous ai financé.</a:t>
            </a:r>
          </a:p>
          <a:p>
            <a:endParaRPr lang="fr-FR" smtClean="0"/>
          </a:p>
        </p:txBody>
      </p:sp>
    </p:spTree>
    <p:extLst>
      <p:ext uri="{BB962C8B-B14F-4D97-AF65-F5344CB8AC3E}">
        <p14:creationId xmlns:p14="http://schemas.microsoft.com/office/powerpoint/2010/main" val="13062416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DDBBE19-EF13-41F8-B903-D089FCF80B4F}" type="slidenum">
              <a:rPr lang="fr-FR" sz="1200"/>
              <a:pPr/>
              <a:t>20</a:t>
            </a:fld>
            <a:endParaRPr lang="fr-FR" sz="1200"/>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557999088"/>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C812B8-A934-4B9A-9584-1983AD99888F}" type="slidenum">
              <a:rPr lang="fr-FR" sz="1200"/>
              <a:pPr/>
              <a:t>200</a:t>
            </a:fld>
            <a:endParaRPr lang="fr-FR" sz="1200"/>
          </a:p>
        </p:txBody>
      </p:sp>
      <p:sp>
        <p:nvSpPr>
          <p:cNvPr id="437251" name="Rectangle 2"/>
          <p:cNvSpPr>
            <a:spLocks noGrp="1" noRot="1" noChangeAspect="1" noChangeArrowheads="1" noTextEdit="1"/>
          </p:cNvSpPr>
          <p:nvPr>
            <p:ph type="sldImg"/>
          </p:nvPr>
        </p:nvSpPr>
        <p:spPr>
          <a:ln/>
        </p:spPr>
      </p:sp>
      <p:sp>
        <p:nvSpPr>
          <p:cNvPr id="437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64820412"/>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65065A-D820-436A-A894-AEEC7011677C}" type="slidenum">
              <a:rPr lang="fr-FR" sz="1200"/>
              <a:pPr/>
              <a:t>201</a:t>
            </a:fld>
            <a:endParaRPr lang="fr-FR" sz="1200"/>
          </a:p>
        </p:txBody>
      </p:sp>
      <p:sp>
        <p:nvSpPr>
          <p:cNvPr id="438275" name="Rectangle 2"/>
          <p:cNvSpPr>
            <a:spLocks noGrp="1" noRot="1" noChangeAspect="1" noChangeArrowheads="1" noTextEdit="1"/>
          </p:cNvSpPr>
          <p:nvPr>
            <p:ph type="sldImg"/>
          </p:nvPr>
        </p:nvSpPr>
        <p:spPr>
          <a:ln/>
        </p:spPr>
      </p:sp>
      <p:sp>
        <p:nvSpPr>
          <p:cNvPr id="438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714070585"/>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1B8206-67AB-4E44-9A25-34C8A3B93C59}" type="slidenum">
              <a:rPr lang="fr-FR" sz="1200"/>
              <a:pPr/>
              <a:t>202</a:t>
            </a:fld>
            <a:endParaRPr lang="fr-FR" sz="1200"/>
          </a:p>
        </p:txBody>
      </p:sp>
      <p:sp>
        <p:nvSpPr>
          <p:cNvPr id="439299" name="Rectangle 2"/>
          <p:cNvSpPr>
            <a:spLocks noGrp="1" noRot="1" noChangeAspect="1" noChangeArrowheads="1" noTextEdit="1"/>
          </p:cNvSpPr>
          <p:nvPr>
            <p:ph type="sldImg"/>
          </p:nvPr>
        </p:nvSpPr>
        <p:spPr>
          <a:ln/>
        </p:spPr>
      </p:sp>
      <p:sp>
        <p:nvSpPr>
          <p:cNvPr id="439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78006061"/>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6CECB17-9F3A-406F-BC2B-2F7012EF409F}" type="slidenum">
              <a:rPr lang="fr-FR" sz="1200"/>
              <a:pPr/>
              <a:t>203</a:t>
            </a:fld>
            <a:endParaRPr lang="fr-FR" sz="1200"/>
          </a:p>
        </p:txBody>
      </p:sp>
      <p:sp>
        <p:nvSpPr>
          <p:cNvPr id="440323" name="Rectangle 2"/>
          <p:cNvSpPr>
            <a:spLocks noGrp="1" noRot="1" noChangeAspect="1" noChangeArrowheads="1" noTextEdit="1"/>
          </p:cNvSpPr>
          <p:nvPr>
            <p:ph type="sldImg"/>
          </p:nvPr>
        </p:nvSpPr>
        <p:spPr>
          <a:ln/>
        </p:spPr>
      </p:sp>
      <p:sp>
        <p:nvSpPr>
          <p:cNvPr id="440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43111841"/>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76AEF7-389A-45D2-8F8C-D91817E98B3E}" type="slidenum">
              <a:rPr lang="fr-FR" sz="1200"/>
              <a:pPr/>
              <a:t>204</a:t>
            </a:fld>
            <a:endParaRPr lang="fr-FR" sz="1200"/>
          </a:p>
        </p:txBody>
      </p:sp>
      <p:sp>
        <p:nvSpPr>
          <p:cNvPr id="441347" name="Rectangle 2"/>
          <p:cNvSpPr>
            <a:spLocks noGrp="1" noRot="1" noChangeAspect="1" noChangeArrowheads="1" noTextEdit="1"/>
          </p:cNvSpPr>
          <p:nvPr>
            <p:ph type="sldImg"/>
          </p:nvPr>
        </p:nvSpPr>
        <p:spPr>
          <a:ln/>
        </p:spPr>
      </p:sp>
      <p:sp>
        <p:nvSpPr>
          <p:cNvPr id="441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3960917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8718DFA-EAFE-4387-A731-0E49B65FF149}" type="slidenum">
              <a:rPr lang="fr-FR" sz="1200"/>
              <a:pPr/>
              <a:t>205</a:t>
            </a:fld>
            <a:endParaRPr lang="fr-FR" sz="1200"/>
          </a:p>
        </p:txBody>
      </p:sp>
      <p:sp>
        <p:nvSpPr>
          <p:cNvPr id="442371" name="Rectangle 2"/>
          <p:cNvSpPr>
            <a:spLocks noGrp="1" noRot="1" noChangeAspect="1" noChangeArrowheads="1" noTextEdit="1"/>
          </p:cNvSpPr>
          <p:nvPr>
            <p:ph type="sldImg"/>
          </p:nvPr>
        </p:nvSpPr>
        <p:spPr>
          <a:ln/>
        </p:spPr>
      </p:sp>
      <p:sp>
        <p:nvSpPr>
          <p:cNvPr id="442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2724679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189C5C6-1E25-4001-967C-6E62E123F8CD}" type="slidenum">
              <a:rPr lang="fr-FR" sz="1200"/>
              <a:pPr/>
              <a:t>206</a:t>
            </a:fld>
            <a:endParaRPr lang="fr-FR" sz="1200"/>
          </a:p>
        </p:txBody>
      </p:sp>
      <p:sp>
        <p:nvSpPr>
          <p:cNvPr id="443395" name="Rectangle 2"/>
          <p:cNvSpPr>
            <a:spLocks noGrp="1" noRot="1" noChangeAspect="1" noChangeArrowheads="1" noTextEdit="1"/>
          </p:cNvSpPr>
          <p:nvPr>
            <p:ph type="sldImg"/>
          </p:nvPr>
        </p:nvSpPr>
        <p:spPr>
          <a:ln/>
        </p:spPr>
      </p:sp>
      <p:sp>
        <p:nvSpPr>
          <p:cNvPr id="443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4792586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C94D48B-E388-43FF-BF1C-8E7A7CD58E01}" type="slidenum">
              <a:rPr lang="fr-FR" sz="1200"/>
              <a:pPr/>
              <a:t>207</a:t>
            </a:fld>
            <a:endParaRPr lang="fr-FR" sz="1200"/>
          </a:p>
        </p:txBody>
      </p:sp>
      <p:sp>
        <p:nvSpPr>
          <p:cNvPr id="444419" name="Rectangle 2"/>
          <p:cNvSpPr>
            <a:spLocks noGrp="1" noRot="1" noChangeAspect="1" noChangeArrowheads="1" noTextEdit="1"/>
          </p:cNvSpPr>
          <p:nvPr>
            <p:ph type="sldImg"/>
          </p:nvPr>
        </p:nvSpPr>
        <p:spPr>
          <a:ln/>
        </p:spPr>
      </p:sp>
      <p:sp>
        <p:nvSpPr>
          <p:cNvPr id="444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028409662"/>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427B9AC-AD20-4121-A9C3-5A6744E577BA}" type="slidenum">
              <a:rPr lang="fr-FR" sz="1200"/>
              <a:pPr/>
              <a:t>208</a:t>
            </a:fld>
            <a:endParaRPr lang="fr-FR" sz="1200"/>
          </a:p>
        </p:txBody>
      </p:sp>
      <p:sp>
        <p:nvSpPr>
          <p:cNvPr id="445443" name="Rectangle 2"/>
          <p:cNvSpPr>
            <a:spLocks noGrp="1" noRot="1" noChangeAspect="1" noChangeArrowheads="1" noTextEdit="1"/>
          </p:cNvSpPr>
          <p:nvPr>
            <p:ph type="sldImg"/>
          </p:nvPr>
        </p:nvSpPr>
        <p:spPr>
          <a:ln/>
        </p:spPr>
      </p:sp>
      <p:sp>
        <p:nvSpPr>
          <p:cNvPr id="445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244636822"/>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B3A8489-92A7-4BDB-921F-AD83C8A2283B}" type="slidenum">
              <a:rPr lang="fr-FR" sz="1200"/>
              <a:pPr/>
              <a:t>209</a:t>
            </a:fld>
            <a:endParaRPr lang="fr-FR" sz="1200"/>
          </a:p>
        </p:txBody>
      </p:sp>
      <p:sp>
        <p:nvSpPr>
          <p:cNvPr id="446467" name="Rectangle 2"/>
          <p:cNvSpPr>
            <a:spLocks noGrp="1" noRot="1" noChangeAspect="1" noChangeArrowheads="1" noTextEdit="1"/>
          </p:cNvSpPr>
          <p:nvPr>
            <p:ph type="sldImg"/>
          </p:nvPr>
        </p:nvSpPr>
        <p:spPr>
          <a:ln/>
        </p:spPr>
      </p:sp>
      <p:sp>
        <p:nvSpPr>
          <p:cNvPr id="446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33517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D059C40-6B6A-432C-A312-21A4BF203901}" type="slidenum">
              <a:rPr lang="fr-FR" sz="1200"/>
              <a:pPr/>
              <a:t>21</a:t>
            </a:fld>
            <a:endParaRPr lang="fr-FR" sz="1200"/>
          </a:p>
        </p:txBody>
      </p:sp>
      <p:sp>
        <p:nvSpPr>
          <p:cNvPr id="253955" name="Rectangle 1026"/>
          <p:cNvSpPr>
            <a:spLocks noGrp="1" noRot="1" noChangeAspect="1" noChangeArrowheads="1" noTextEdit="1"/>
          </p:cNvSpPr>
          <p:nvPr>
            <p:ph type="sldImg"/>
          </p:nvPr>
        </p:nvSpPr>
        <p:spPr>
          <a:ln/>
        </p:spPr>
      </p:sp>
      <p:sp>
        <p:nvSpPr>
          <p:cNvPr id="25395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03486577"/>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8AE2A8-7799-4B33-BB38-CBEBAC5BB0BA}" type="slidenum">
              <a:rPr lang="fr-FR" sz="1200"/>
              <a:pPr/>
              <a:t>210</a:t>
            </a:fld>
            <a:endParaRPr lang="fr-FR" sz="1200"/>
          </a:p>
        </p:txBody>
      </p:sp>
      <p:sp>
        <p:nvSpPr>
          <p:cNvPr id="447491" name="Rectangle 2"/>
          <p:cNvSpPr>
            <a:spLocks noGrp="1" noRot="1" noChangeAspect="1" noChangeArrowheads="1" noTextEdit="1"/>
          </p:cNvSpPr>
          <p:nvPr>
            <p:ph type="sldImg"/>
          </p:nvPr>
        </p:nvSpPr>
        <p:spPr>
          <a:ln/>
        </p:spPr>
      </p:sp>
      <p:sp>
        <p:nvSpPr>
          <p:cNvPr id="447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87965842"/>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BCDBD3C-C75A-445F-B7EC-EE52F21FDD81}" type="slidenum">
              <a:rPr lang="fr-FR" sz="1200"/>
              <a:pPr/>
              <a:t>211</a:t>
            </a:fld>
            <a:endParaRPr lang="fr-FR" sz="1200"/>
          </a:p>
        </p:txBody>
      </p:sp>
      <p:sp>
        <p:nvSpPr>
          <p:cNvPr id="448515" name="Rectangle 2"/>
          <p:cNvSpPr>
            <a:spLocks noGrp="1" noRot="1" noChangeAspect="1" noChangeArrowheads="1" noTextEdit="1"/>
          </p:cNvSpPr>
          <p:nvPr>
            <p:ph type="sldImg"/>
          </p:nvPr>
        </p:nvSpPr>
        <p:spPr>
          <a:ln/>
        </p:spPr>
      </p:sp>
      <p:sp>
        <p:nvSpPr>
          <p:cNvPr id="448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226313511"/>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0EB9E31-6E22-4939-8075-A8BA456918BF}" type="slidenum">
              <a:rPr lang="fr-FR" sz="1200"/>
              <a:pPr/>
              <a:t>212</a:t>
            </a:fld>
            <a:endParaRPr lang="fr-FR" sz="1200"/>
          </a:p>
        </p:txBody>
      </p:sp>
      <p:sp>
        <p:nvSpPr>
          <p:cNvPr id="449539" name="Rectangle 2"/>
          <p:cNvSpPr>
            <a:spLocks noGrp="1" noRot="1" noChangeAspect="1" noChangeArrowheads="1" noTextEdit="1"/>
          </p:cNvSpPr>
          <p:nvPr>
            <p:ph type="sldImg"/>
          </p:nvPr>
        </p:nvSpPr>
        <p:spPr>
          <a:ln/>
        </p:spPr>
      </p:sp>
      <p:sp>
        <p:nvSpPr>
          <p:cNvPr id="449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22987565"/>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8009249-A50F-4F61-9035-68F55DA7F03F}" type="slidenum">
              <a:rPr lang="fr-FR" sz="1200"/>
              <a:pPr/>
              <a:t>213</a:t>
            </a:fld>
            <a:endParaRPr lang="fr-FR" sz="1200"/>
          </a:p>
        </p:txBody>
      </p:sp>
      <p:sp>
        <p:nvSpPr>
          <p:cNvPr id="450563" name="Rectangle 2"/>
          <p:cNvSpPr>
            <a:spLocks noGrp="1" noRot="1" noChangeAspect="1" noChangeArrowheads="1" noTextEdit="1"/>
          </p:cNvSpPr>
          <p:nvPr>
            <p:ph type="sldImg"/>
          </p:nvPr>
        </p:nvSpPr>
        <p:spPr>
          <a:ln/>
        </p:spPr>
      </p:sp>
      <p:sp>
        <p:nvSpPr>
          <p:cNvPr id="450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87405424"/>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44C1AAF-2EBB-4759-ADF8-3C9CE91553A8}" type="slidenum">
              <a:rPr lang="fr-FR" sz="1200"/>
              <a:pPr/>
              <a:t>214</a:t>
            </a:fld>
            <a:endParaRPr lang="fr-FR" sz="1200"/>
          </a:p>
        </p:txBody>
      </p:sp>
      <p:sp>
        <p:nvSpPr>
          <p:cNvPr id="451587" name="Rectangle 2"/>
          <p:cNvSpPr>
            <a:spLocks noGrp="1" noRot="1" noChangeAspect="1" noChangeArrowheads="1" noTextEdit="1"/>
          </p:cNvSpPr>
          <p:nvPr>
            <p:ph type="sldImg"/>
          </p:nvPr>
        </p:nvSpPr>
        <p:spPr>
          <a:ln/>
        </p:spPr>
      </p:sp>
      <p:sp>
        <p:nvSpPr>
          <p:cNvPr id="451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21195852"/>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333DCE4-C16D-41B4-9BC4-4675A724AA28}" type="slidenum">
              <a:rPr lang="fr-FR" sz="1200"/>
              <a:pPr/>
              <a:t>215</a:t>
            </a:fld>
            <a:endParaRPr lang="fr-FR" sz="1200"/>
          </a:p>
        </p:txBody>
      </p:sp>
      <p:sp>
        <p:nvSpPr>
          <p:cNvPr id="452611" name="Rectangle 2"/>
          <p:cNvSpPr>
            <a:spLocks noGrp="1" noRot="1" noChangeAspect="1" noChangeArrowheads="1" noTextEdit="1"/>
          </p:cNvSpPr>
          <p:nvPr>
            <p:ph type="sldImg"/>
          </p:nvPr>
        </p:nvSpPr>
        <p:spPr>
          <a:ln/>
        </p:spPr>
      </p:sp>
      <p:sp>
        <p:nvSpPr>
          <p:cNvPr id="452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35258728"/>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1823031-E34B-4E73-A307-6CDE1696B0B9}" type="slidenum">
              <a:rPr lang="fr-FR" sz="1200"/>
              <a:pPr/>
              <a:t>216</a:t>
            </a:fld>
            <a:endParaRPr lang="fr-FR" sz="1200"/>
          </a:p>
        </p:txBody>
      </p:sp>
      <p:sp>
        <p:nvSpPr>
          <p:cNvPr id="453635" name="Rectangle 2"/>
          <p:cNvSpPr>
            <a:spLocks noGrp="1" noRot="1" noChangeAspect="1" noChangeArrowheads="1" noTextEdit="1"/>
          </p:cNvSpPr>
          <p:nvPr>
            <p:ph type="sldImg"/>
          </p:nvPr>
        </p:nvSpPr>
        <p:spPr>
          <a:ln/>
        </p:spPr>
      </p:sp>
      <p:sp>
        <p:nvSpPr>
          <p:cNvPr id="453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57835064"/>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7CAFF4D-BB46-4D04-8409-64B751281351}" type="slidenum">
              <a:rPr lang="fr-FR" sz="1200"/>
              <a:pPr/>
              <a:t>217</a:t>
            </a:fld>
            <a:endParaRPr lang="fr-FR" sz="1200"/>
          </a:p>
        </p:txBody>
      </p:sp>
      <p:sp>
        <p:nvSpPr>
          <p:cNvPr id="454659" name="Rectangle 2"/>
          <p:cNvSpPr>
            <a:spLocks noGrp="1" noRot="1" noChangeAspect="1" noChangeArrowheads="1" noTextEdit="1"/>
          </p:cNvSpPr>
          <p:nvPr>
            <p:ph type="sldImg"/>
          </p:nvPr>
        </p:nvSpPr>
        <p:spPr>
          <a:ln/>
        </p:spPr>
      </p:sp>
      <p:sp>
        <p:nvSpPr>
          <p:cNvPr id="454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70476825"/>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1DBF4B-510D-4615-99DF-9A22EF2FD605}" type="slidenum">
              <a:rPr lang="fr-FR" sz="1200"/>
              <a:pPr/>
              <a:t>218</a:t>
            </a:fld>
            <a:endParaRPr lang="fr-FR" sz="1200"/>
          </a:p>
        </p:txBody>
      </p:sp>
      <p:sp>
        <p:nvSpPr>
          <p:cNvPr id="455683" name="Rectangle 2"/>
          <p:cNvSpPr>
            <a:spLocks noGrp="1" noRot="1" noChangeAspect="1" noChangeArrowheads="1" noTextEdit="1"/>
          </p:cNvSpPr>
          <p:nvPr>
            <p:ph type="sldImg"/>
          </p:nvPr>
        </p:nvSpPr>
        <p:spPr>
          <a:ln/>
        </p:spPr>
      </p:sp>
      <p:sp>
        <p:nvSpPr>
          <p:cNvPr id="455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17857452"/>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5E46F75-7018-48CC-881C-3F4276551FE7}" type="slidenum">
              <a:rPr lang="fr-FR" sz="1200"/>
              <a:pPr/>
              <a:t>219</a:t>
            </a:fld>
            <a:endParaRPr lang="fr-FR" sz="1200"/>
          </a:p>
        </p:txBody>
      </p:sp>
      <p:sp>
        <p:nvSpPr>
          <p:cNvPr id="456707" name="Rectangle 2"/>
          <p:cNvSpPr>
            <a:spLocks noGrp="1" noRot="1" noChangeAspect="1" noChangeArrowheads="1" noTextEdit="1"/>
          </p:cNvSpPr>
          <p:nvPr>
            <p:ph type="sldImg"/>
          </p:nvPr>
        </p:nvSpPr>
        <p:spPr>
          <a:ln/>
        </p:spPr>
      </p:sp>
      <p:sp>
        <p:nvSpPr>
          <p:cNvPr id="456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168411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E5E8F3C-2C42-44A9-855F-EC6D022A08DF}" type="slidenum">
              <a:rPr lang="fr-FR" sz="1200"/>
              <a:pPr/>
              <a:t>22</a:t>
            </a:fld>
            <a:endParaRPr lang="fr-FR" sz="1200"/>
          </a:p>
        </p:txBody>
      </p:sp>
      <p:sp>
        <p:nvSpPr>
          <p:cNvPr id="254979" name="Rectangle 1026"/>
          <p:cNvSpPr>
            <a:spLocks noGrp="1" noRot="1" noChangeAspect="1" noChangeArrowheads="1" noTextEdit="1"/>
          </p:cNvSpPr>
          <p:nvPr>
            <p:ph type="sldImg"/>
          </p:nvPr>
        </p:nvSpPr>
        <p:spPr>
          <a:ln/>
        </p:spPr>
      </p:sp>
      <p:sp>
        <p:nvSpPr>
          <p:cNvPr id="25498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321309819"/>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CFFD34-E195-4E72-9709-E45AD251E5E1}" type="slidenum">
              <a:rPr lang="fr-FR" sz="1200"/>
              <a:pPr/>
              <a:t>220</a:t>
            </a:fld>
            <a:endParaRPr lang="fr-FR" sz="1200"/>
          </a:p>
        </p:txBody>
      </p:sp>
      <p:sp>
        <p:nvSpPr>
          <p:cNvPr id="457731" name="Rectangle 2"/>
          <p:cNvSpPr>
            <a:spLocks noGrp="1" noRot="1" noChangeAspect="1" noChangeArrowheads="1" noTextEdit="1"/>
          </p:cNvSpPr>
          <p:nvPr>
            <p:ph type="sldImg"/>
          </p:nvPr>
        </p:nvSpPr>
        <p:spPr>
          <a:ln/>
        </p:spPr>
      </p:sp>
      <p:sp>
        <p:nvSpPr>
          <p:cNvPr id="457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40559093"/>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4690CA3-E472-4FA7-967B-CEDA67B3D007}" type="slidenum">
              <a:rPr lang="fr-FR" sz="1200"/>
              <a:pPr/>
              <a:t>221</a:t>
            </a:fld>
            <a:endParaRPr lang="fr-FR" sz="1200"/>
          </a:p>
        </p:txBody>
      </p:sp>
      <p:sp>
        <p:nvSpPr>
          <p:cNvPr id="458755" name="Rectangle 2"/>
          <p:cNvSpPr>
            <a:spLocks noGrp="1" noRot="1" noChangeAspect="1" noChangeArrowheads="1" noTextEdit="1"/>
          </p:cNvSpPr>
          <p:nvPr>
            <p:ph type="sldImg"/>
          </p:nvPr>
        </p:nvSpPr>
        <p:spPr>
          <a:ln/>
        </p:spPr>
      </p:sp>
      <p:sp>
        <p:nvSpPr>
          <p:cNvPr id="458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839596010"/>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7E47C5-4266-4823-9950-0DDC74B81397}" type="slidenum">
              <a:rPr lang="fr-FR" sz="1200"/>
              <a:pPr/>
              <a:t>222</a:t>
            </a:fld>
            <a:endParaRPr lang="fr-FR" sz="1200"/>
          </a:p>
        </p:txBody>
      </p:sp>
      <p:sp>
        <p:nvSpPr>
          <p:cNvPr id="459779" name="Rectangle 2"/>
          <p:cNvSpPr>
            <a:spLocks noGrp="1" noRot="1" noChangeAspect="1" noChangeArrowheads="1" noTextEdit="1"/>
          </p:cNvSpPr>
          <p:nvPr>
            <p:ph type="sldImg"/>
          </p:nvPr>
        </p:nvSpPr>
        <p:spPr>
          <a:ln/>
        </p:spPr>
      </p:sp>
      <p:sp>
        <p:nvSpPr>
          <p:cNvPr id="459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130740255"/>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6EED255-57C2-4DD1-A66E-BA04CBD1AA68}" type="slidenum">
              <a:rPr lang="fr-FR" sz="1200"/>
              <a:pPr/>
              <a:t>223</a:t>
            </a:fld>
            <a:endParaRPr lang="fr-FR" sz="1200"/>
          </a:p>
        </p:txBody>
      </p:sp>
      <p:sp>
        <p:nvSpPr>
          <p:cNvPr id="460803" name="Rectangle 2"/>
          <p:cNvSpPr>
            <a:spLocks noGrp="1" noRot="1" noChangeAspect="1" noChangeArrowheads="1" noTextEdit="1"/>
          </p:cNvSpPr>
          <p:nvPr>
            <p:ph type="sldImg"/>
          </p:nvPr>
        </p:nvSpPr>
        <p:spPr>
          <a:ln/>
        </p:spPr>
      </p:sp>
      <p:sp>
        <p:nvSpPr>
          <p:cNvPr id="460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021542156"/>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CAA5A33-819B-418F-9776-45104A9E4F6B}" type="slidenum">
              <a:rPr lang="fr-FR" sz="1200"/>
              <a:pPr/>
              <a:t>224</a:t>
            </a:fld>
            <a:endParaRPr lang="fr-FR" sz="1200"/>
          </a:p>
        </p:txBody>
      </p:sp>
      <p:sp>
        <p:nvSpPr>
          <p:cNvPr id="461827" name="Rectangle 2"/>
          <p:cNvSpPr>
            <a:spLocks noGrp="1" noRot="1" noChangeAspect="1" noChangeArrowheads="1" noTextEdit="1"/>
          </p:cNvSpPr>
          <p:nvPr>
            <p:ph type="sldImg"/>
          </p:nvPr>
        </p:nvSpPr>
        <p:spPr>
          <a:ln/>
        </p:spPr>
      </p:sp>
      <p:sp>
        <p:nvSpPr>
          <p:cNvPr id="461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158119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93DC478-E397-4DC1-BBD3-567F25CE8639}" type="slidenum">
              <a:rPr lang="fr-FR" sz="1200"/>
              <a:pPr/>
              <a:t>23</a:t>
            </a:fld>
            <a:endParaRPr lang="fr-FR" sz="1200"/>
          </a:p>
        </p:txBody>
      </p:sp>
      <p:sp>
        <p:nvSpPr>
          <p:cNvPr id="256003" name="Rectangle 1026"/>
          <p:cNvSpPr>
            <a:spLocks noGrp="1" noRot="1" noChangeAspect="1" noChangeArrowheads="1" noTextEdit="1"/>
          </p:cNvSpPr>
          <p:nvPr>
            <p:ph type="sldImg"/>
          </p:nvPr>
        </p:nvSpPr>
        <p:spPr>
          <a:ln/>
        </p:spPr>
      </p:sp>
      <p:sp>
        <p:nvSpPr>
          <p:cNvPr id="25600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689161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2D054D-433C-4842-813D-284C2FC02DF9}" type="slidenum">
              <a:rPr lang="fr-FR" sz="1200"/>
              <a:pPr/>
              <a:t>24</a:t>
            </a:fld>
            <a:endParaRPr lang="fr-FR" sz="1200"/>
          </a:p>
        </p:txBody>
      </p:sp>
      <p:sp>
        <p:nvSpPr>
          <p:cNvPr id="257027" name="Rectangle 1026"/>
          <p:cNvSpPr>
            <a:spLocks noGrp="1" noRot="1" noChangeAspect="1" noChangeArrowheads="1" noTextEdit="1"/>
          </p:cNvSpPr>
          <p:nvPr>
            <p:ph type="sldImg"/>
          </p:nvPr>
        </p:nvSpPr>
        <p:spPr>
          <a:ln/>
        </p:spPr>
      </p:sp>
      <p:sp>
        <p:nvSpPr>
          <p:cNvPr id="2570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429573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CD0225B-8C39-4D50-8E3C-F5FBE2FFD749}" type="slidenum">
              <a:rPr lang="fr-FR" sz="1200"/>
              <a:pPr/>
              <a:t>25</a:t>
            </a:fld>
            <a:endParaRPr lang="fr-FR" sz="1200"/>
          </a:p>
        </p:txBody>
      </p:sp>
      <p:sp>
        <p:nvSpPr>
          <p:cNvPr id="258051" name="Rectangle 1026"/>
          <p:cNvSpPr>
            <a:spLocks noGrp="1" noRot="1" noChangeAspect="1" noChangeArrowheads="1" noTextEdit="1"/>
          </p:cNvSpPr>
          <p:nvPr>
            <p:ph type="sldImg"/>
          </p:nvPr>
        </p:nvSpPr>
        <p:spPr>
          <a:ln/>
        </p:spPr>
      </p:sp>
      <p:sp>
        <p:nvSpPr>
          <p:cNvPr id="2580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79500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B51C7F7-07A0-42C4-B653-31CCD5B182D9}" type="slidenum">
              <a:rPr lang="fr-FR" sz="1200"/>
              <a:pPr/>
              <a:t>26</a:t>
            </a:fld>
            <a:endParaRPr lang="fr-FR" sz="1200"/>
          </a:p>
        </p:txBody>
      </p:sp>
      <p:sp>
        <p:nvSpPr>
          <p:cNvPr id="259075" name="Rectangle 1026"/>
          <p:cNvSpPr>
            <a:spLocks noGrp="1" noRot="1" noChangeAspect="1" noChangeArrowheads="1" noTextEdit="1"/>
          </p:cNvSpPr>
          <p:nvPr>
            <p:ph type="sldImg"/>
          </p:nvPr>
        </p:nvSpPr>
        <p:spPr>
          <a:ln/>
        </p:spPr>
      </p:sp>
      <p:sp>
        <p:nvSpPr>
          <p:cNvPr id="25907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656105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BBF663A-704A-4A56-BD6D-589C003215AA}" type="slidenum">
              <a:rPr lang="fr-FR" sz="1200"/>
              <a:pPr/>
              <a:t>27</a:t>
            </a:fld>
            <a:endParaRPr lang="fr-FR" sz="1200"/>
          </a:p>
        </p:txBody>
      </p:sp>
      <p:sp>
        <p:nvSpPr>
          <p:cNvPr id="260099" name="Rectangle 1026"/>
          <p:cNvSpPr>
            <a:spLocks noGrp="1" noRot="1" noChangeAspect="1" noChangeArrowheads="1" noTextEdit="1"/>
          </p:cNvSpPr>
          <p:nvPr>
            <p:ph type="sldImg"/>
          </p:nvPr>
        </p:nvSpPr>
        <p:spPr>
          <a:ln/>
        </p:spPr>
      </p:sp>
      <p:sp>
        <p:nvSpPr>
          <p:cNvPr id="26010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705182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E98350B-C76B-40E1-9E16-D0B78AF9D6C5}" type="slidenum">
              <a:rPr lang="fr-FR" sz="1200"/>
              <a:pPr/>
              <a:t>28</a:t>
            </a:fld>
            <a:endParaRPr lang="fr-FR" sz="1200"/>
          </a:p>
        </p:txBody>
      </p:sp>
      <p:sp>
        <p:nvSpPr>
          <p:cNvPr id="261123" name="Rectangle 1026"/>
          <p:cNvSpPr>
            <a:spLocks noGrp="1" noRot="1" noChangeAspect="1" noChangeArrowheads="1" noTextEdit="1"/>
          </p:cNvSpPr>
          <p:nvPr>
            <p:ph type="sldImg"/>
          </p:nvPr>
        </p:nvSpPr>
        <p:spPr>
          <a:ln/>
        </p:spPr>
      </p:sp>
      <p:sp>
        <p:nvSpPr>
          <p:cNvPr id="2611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815387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CB49469-E4F5-4753-9733-26199121ADD3}" type="slidenum">
              <a:rPr lang="fr-FR" sz="1200"/>
              <a:pPr/>
              <a:t>29</a:t>
            </a:fld>
            <a:endParaRPr lang="fr-FR" sz="1200"/>
          </a:p>
        </p:txBody>
      </p:sp>
      <p:sp>
        <p:nvSpPr>
          <p:cNvPr id="262147" name="Rectangle 1026"/>
          <p:cNvSpPr>
            <a:spLocks noGrp="1" noRot="1" noChangeAspect="1" noChangeArrowheads="1" noTextEdit="1"/>
          </p:cNvSpPr>
          <p:nvPr>
            <p:ph type="sldImg"/>
          </p:nvPr>
        </p:nvSpPr>
        <p:spPr>
          <a:ln/>
        </p:spPr>
      </p:sp>
      <p:sp>
        <p:nvSpPr>
          <p:cNvPr id="26214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6235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3D84FDC-E828-49DE-83CB-C96FE0456867}" type="slidenum">
              <a:rPr lang="fr-FR" sz="1200"/>
              <a:pPr/>
              <a:t>3</a:t>
            </a:fld>
            <a:endParaRPr lang="fr-FR" sz="1200"/>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Certes, la solution habituelle pour financer, c’est l’argent.</a:t>
            </a:r>
          </a:p>
          <a:p>
            <a:r>
              <a:rPr lang="fr-FR" smtClean="0"/>
              <a:t>Cependant, admettions que vous cherchiez à financer un chalet.</a:t>
            </a:r>
          </a:p>
          <a:p>
            <a:r>
              <a:rPr lang="fr-FR" smtClean="0"/>
              <a:t>Je vous amène tout le nécessaire, du bois aux clous, en passant par la main d’œuvre avec des accords en bonne due forme pour que vous payiez sur cinq ans. Je n'ai pas versé un sou, pourtant je vous ai financé.</a:t>
            </a:r>
          </a:p>
          <a:p>
            <a:endParaRPr lang="fr-FR" smtClean="0"/>
          </a:p>
        </p:txBody>
      </p:sp>
    </p:spTree>
    <p:extLst>
      <p:ext uri="{BB962C8B-B14F-4D97-AF65-F5344CB8AC3E}">
        <p14:creationId xmlns:p14="http://schemas.microsoft.com/office/powerpoint/2010/main" val="3072557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C650187-8EBF-4F68-9235-7E1D13F1179E}" type="slidenum">
              <a:rPr lang="fr-FR" sz="1200"/>
              <a:pPr/>
              <a:t>30</a:t>
            </a:fld>
            <a:endParaRPr lang="fr-FR" sz="120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La plupart des Venture Capitalistes sont venus à ce business parce qu’ils aiment rencontrer du monde, le défilé des sociétés, le statut social et le pouvoir de décision qu’il confère. Ils pensent « comprendre » quels secteurs d’activité vont dominer le marché, car ils croient pouvoir prédire les ventes.</a:t>
            </a:r>
          </a:p>
          <a:p>
            <a:r>
              <a:rPr lang="fr-FR" smtClean="0"/>
              <a:t>Ils sont las de leurs activités traditionnelles de gestion de fortune. En d’autres termes, c’est souvent un nouveau terrain de jeu pour les anciens gestionnaires de fortune et cadres de banque qui y sont venus soit suite à leur succès, soit suite à leur échec!</a:t>
            </a:r>
          </a:p>
        </p:txBody>
      </p:sp>
    </p:spTree>
    <p:extLst>
      <p:ext uri="{BB962C8B-B14F-4D97-AF65-F5344CB8AC3E}">
        <p14:creationId xmlns:p14="http://schemas.microsoft.com/office/powerpoint/2010/main" val="26068300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298197-BF16-456C-85F9-F8945D3DC545}" type="slidenum">
              <a:rPr lang="fr-FR" sz="1200"/>
              <a:pPr/>
              <a:t>31</a:t>
            </a:fld>
            <a:endParaRPr lang="fr-FR" sz="1200"/>
          </a:p>
        </p:txBody>
      </p:sp>
      <p:sp>
        <p:nvSpPr>
          <p:cNvPr id="264195" name="Rectangle 1026"/>
          <p:cNvSpPr>
            <a:spLocks noGrp="1" noRot="1" noChangeAspect="1" noChangeArrowheads="1" noTextEdit="1"/>
          </p:cNvSpPr>
          <p:nvPr>
            <p:ph type="sldImg"/>
          </p:nvPr>
        </p:nvSpPr>
        <p:spPr>
          <a:ln/>
        </p:spPr>
      </p:sp>
      <p:sp>
        <p:nvSpPr>
          <p:cNvPr id="26419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7562261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F99A1A-5B6F-462C-91EF-2F762A14369C}" type="slidenum">
              <a:rPr lang="fr-FR" sz="1200"/>
              <a:pPr/>
              <a:t>32</a:t>
            </a:fld>
            <a:endParaRPr lang="fr-FR" sz="1200"/>
          </a:p>
        </p:txBody>
      </p:sp>
      <p:sp>
        <p:nvSpPr>
          <p:cNvPr id="265219" name="Rectangle 1026"/>
          <p:cNvSpPr>
            <a:spLocks noGrp="1" noRot="1" noChangeAspect="1" noChangeArrowheads="1" noTextEdit="1"/>
          </p:cNvSpPr>
          <p:nvPr>
            <p:ph type="sldImg"/>
          </p:nvPr>
        </p:nvSpPr>
        <p:spPr>
          <a:ln/>
        </p:spPr>
      </p:sp>
      <p:sp>
        <p:nvSpPr>
          <p:cNvPr id="2652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71219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D1E4CCB-970B-4000-8120-21ECAEE29C4C}" type="slidenum">
              <a:rPr lang="fr-FR" sz="1200"/>
              <a:pPr/>
              <a:t>33</a:t>
            </a:fld>
            <a:endParaRPr lang="fr-FR" sz="1200"/>
          </a:p>
        </p:txBody>
      </p:sp>
      <p:sp>
        <p:nvSpPr>
          <p:cNvPr id="266243" name="Rectangle 1026"/>
          <p:cNvSpPr>
            <a:spLocks noGrp="1" noRot="1" noChangeAspect="1" noChangeArrowheads="1" noTextEdit="1"/>
          </p:cNvSpPr>
          <p:nvPr>
            <p:ph type="sldImg"/>
          </p:nvPr>
        </p:nvSpPr>
        <p:spPr>
          <a:ln/>
        </p:spPr>
      </p:sp>
      <p:sp>
        <p:nvSpPr>
          <p:cNvPr id="26624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493907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DF20534-74C4-42B8-BB60-3821517AB631}" type="slidenum">
              <a:rPr lang="fr-FR" sz="1200"/>
              <a:pPr/>
              <a:t>34</a:t>
            </a:fld>
            <a:endParaRPr lang="fr-FR" sz="1200"/>
          </a:p>
        </p:txBody>
      </p:sp>
      <p:sp>
        <p:nvSpPr>
          <p:cNvPr id="267267" name="Rectangle 1026"/>
          <p:cNvSpPr>
            <a:spLocks noGrp="1" noRot="1" noChangeAspect="1" noChangeArrowheads="1" noTextEdit="1"/>
          </p:cNvSpPr>
          <p:nvPr>
            <p:ph type="sldImg"/>
          </p:nvPr>
        </p:nvSpPr>
        <p:spPr>
          <a:ln/>
        </p:spPr>
      </p:sp>
      <p:sp>
        <p:nvSpPr>
          <p:cNvPr id="2672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536510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179B198-0673-4B21-A1DA-7531AF19FDB2}" type="slidenum">
              <a:rPr lang="fr-FR" sz="1200"/>
              <a:pPr/>
              <a:t>35</a:t>
            </a:fld>
            <a:endParaRPr lang="fr-FR" sz="1200"/>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17470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546B47C-AC19-4C44-ADF4-522F89BE2E37}" type="slidenum">
              <a:rPr lang="fr-FR" sz="1200"/>
              <a:pPr/>
              <a:t>36</a:t>
            </a:fld>
            <a:endParaRPr lang="fr-FR" sz="1200"/>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84040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77B3BA-959F-4808-BD26-6E3F9E59FF89}" type="slidenum">
              <a:rPr lang="fr-FR" sz="1200"/>
              <a:pPr/>
              <a:t>37</a:t>
            </a:fld>
            <a:endParaRPr lang="fr-FR" sz="1200"/>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784665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2771DA0-5533-41AD-9800-48E992E7A77A}" type="slidenum">
              <a:rPr lang="fr-FR" sz="1200"/>
              <a:pPr/>
              <a:t>38</a:t>
            </a:fld>
            <a:endParaRPr lang="fr-FR" sz="1200"/>
          </a:p>
        </p:txBody>
      </p:sp>
      <p:sp>
        <p:nvSpPr>
          <p:cNvPr id="271363" name="Rectangle 1026"/>
          <p:cNvSpPr>
            <a:spLocks noGrp="1" noRot="1" noChangeAspect="1" noChangeArrowheads="1" noTextEdit="1"/>
          </p:cNvSpPr>
          <p:nvPr>
            <p:ph type="sldImg"/>
          </p:nvPr>
        </p:nvSpPr>
        <p:spPr>
          <a:ln/>
        </p:spPr>
      </p:sp>
      <p:sp>
        <p:nvSpPr>
          <p:cNvPr id="2713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689157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0A3349-C95A-4106-B5C6-4CBCFEDE2475}" type="slidenum">
              <a:rPr lang="fr-FR" sz="1200"/>
              <a:pPr/>
              <a:t>39</a:t>
            </a:fld>
            <a:endParaRPr lang="fr-FR" sz="1200"/>
          </a:p>
        </p:txBody>
      </p:sp>
      <p:sp>
        <p:nvSpPr>
          <p:cNvPr id="272387" name="Rectangle 1026"/>
          <p:cNvSpPr>
            <a:spLocks noGrp="1" noRot="1" noChangeAspect="1" noChangeArrowheads="1" noTextEdit="1"/>
          </p:cNvSpPr>
          <p:nvPr>
            <p:ph type="sldImg"/>
          </p:nvPr>
        </p:nvSpPr>
        <p:spPr>
          <a:ln/>
        </p:spPr>
      </p:sp>
      <p:sp>
        <p:nvSpPr>
          <p:cNvPr id="2723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5716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CFA0F2F-2D51-4276-9D05-A6A719CF8F41}" type="slidenum">
              <a:rPr lang="fr-FR" sz="1200"/>
              <a:pPr/>
              <a:t>4</a:t>
            </a:fld>
            <a:endParaRPr lang="fr-FR" sz="1200"/>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4598221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B3A0092-8EA3-4EB3-B2A0-098CDFB2162C}" type="slidenum">
              <a:rPr lang="fr-FR" sz="1200"/>
              <a:pPr/>
              <a:t>40</a:t>
            </a:fld>
            <a:endParaRPr lang="fr-FR" sz="1200"/>
          </a:p>
        </p:txBody>
      </p:sp>
      <p:sp>
        <p:nvSpPr>
          <p:cNvPr id="273411" name="Rectangle 1026"/>
          <p:cNvSpPr>
            <a:spLocks noGrp="1" noRot="1" noChangeAspect="1" noChangeArrowheads="1" noTextEdit="1"/>
          </p:cNvSpPr>
          <p:nvPr>
            <p:ph type="sldImg"/>
          </p:nvPr>
        </p:nvSpPr>
        <p:spPr>
          <a:ln/>
        </p:spPr>
      </p:sp>
      <p:sp>
        <p:nvSpPr>
          <p:cNvPr id="2734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166607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817135-22EF-4559-AC9F-52BDDE3AD902}" type="slidenum">
              <a:rPr lang="fr-FR" sz="1200"/>
              <a:pPr/>
              <a:t>41</a:t>
            </a:fld>
            <a:endParaRPr lang="fr-FR" sz="120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8337682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D8DC37-C4D0-4651-9C4C-0354E9CD8949}" type="slidenum">
              <a:rPr lang="fr-FR" sz="1200"/>
              <a:pPr/>
              <a:t>42</a:t>
            </a:fld>
            <a:endParaRPr lang="fr-FR" sz="120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640816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359120-6895-490A-8BB9-467101B4FF87}" type="slidenum">
              <a:rPr lang="fr-FR" sz="1200"/>
              <a:pPr/>
              <a:t>43</a:t>
            </a:fld>
            <a:endParaRPr lang="fr-FR" sz="1200"/>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48157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BA2B862-9EC3-40ED-B31D-563E353472E4}" type="slidenum">
              <a:rPr lang="fr-FR" sz="1200"/>
              <a:pPr/>
              <a:t>44</a:t>
            </a:fld>
            <a:endParaRPr lang="fr-FR" sz="120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855210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0EFDBD9-4ED9-4E21-B8D1-6FCF558D6ACD}" type="slidenum">
              <a:rPr lang="fr-FR" sz="1200"/>
              <a:pPr/>
              <a:t>45</a:t>
            </a:fld>
            <a:endParaRPr lang="fr-FR" sz="1200"/>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7858206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71A15D-378A-4C59-9BBA-6E7840E0F95D}" type="slidenum">
              <a:rPr lang="fr-FR" sz="1200"/>
              <a:pPr/>
              <a:t>46</a:t>
            </a:fld>
            <a:endParaRPr lang="fr-FR" sz="1200"/>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118188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87E1A2A-D3CA-444C-ACD6-DCC40DC02AAF}" type="slidenum">
              <a:rPr lang="fr-FR" sz="1200"/>
              <a:pPr/>
              <a:t>47</a:t>
            </a:fld>
            <a:endParaRPr lang="fr-FR" sz="1200"/>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7871069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6063E3-DC36-47D0-8230-9E0BA6D75AC5}" type="slidenum">
              <a:rPr lang="fr-FR" sz="1200"/>
              <a:pPr/>
              <a:t>48</a:t>
            </a:fld>
            <a:endParaRPr lang="fr-FR" sz="1200"/>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3755506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514D9D4-5262-4B79-BA18-9FC8EB42D9D4}" type="slidenum">
              <a:rPr lang="fr-FR" sz="1200"/>
              <a:pPr/>
              <a:t>49</a:t>
            </a:fld>
            <a:endParaRPr lang="fr-FR" sz="1200"/>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42418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C7374BC-152B-40DA-B38C-3338318709C6}" type="slidenum">
              <a:rPr lang="fr-FR" sz="1200"/>
              <a:pPr/>
              <a:t>5</a:t>
            </a:fld>
            <a:endParaRPr lang="fr-FR" sz="1200"/>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656010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A3427D8-05D4-4304-BD65-B2CC7119205C}" type="slidenum">
              <a:rPr lang="fr-FR" sz="1200"/>
              <a:pPr/>
              <a:t>50</a:t>
            </a:fld>
            <a:endParaRPr lang="fr-FR" sz="1200"/>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636202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2C287DB-DA35-41C6-A52E-0383C507340D}" type="slidenum">
              <a:rPr lang="fr-FR" sz="1200"/>
              <a:pPr/>
              <a:t>51</a:t>
            </a:fld>
            <a:endParaRPr lang="fr-FR" sz="1200"/>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333325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FB0A7F3-5F7D-41F2-9EF0-9A66F3171861}" type="slidenum">
              <a:rPr lang="fr-FR" sz="1200"/>
              <a:pPr/>
              <a:t>52</a:t>
            </a:fld>
            <a:endParaRPr lang="fr-FR" sz="1200"/>
          </a:p>
        </p:txBody>
      </p:sp>
      <p:sp>
        <p:nvSpPr>
          <p:cNvPr id="285699" name="Rectangle 2"/>
          <p:cNvSpPr>
            <a:spLocks noGrp="1" noRot="1" noChangeAspect="1" noChangeArrowheads="1" noTextEdit="1"/>
          </p:cNvSpPr>
          <p:nvPr>
            <p:ph type="sldImg"/>
          </p:nvPr>
        </p:nvSpPr>
        <p:spPr>
          <a:ln/>
        </p:spPr>
      </p:sp>
      <p:sp>
        <p:nvSpPr>
          <p:cNvPr id="285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743701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0AC9C9-746F-46A6-8E48-370BC056FFC1}" type="slidenum">
              <a:rPr lang="fr-FR" sz="1200"/>
              <a:pPr/>
              <a:t>53</a:t>
            </a:fld>
            <a:endParaRPr lang="fr-FR" sz="1200"/>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030278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930E81-1BF5-4FF5-8B1C-0545961E8916}" type="slidenum">
              <a:rPr lang="fr-FR" sz="1200"/>
              <a:pPr/>
              <a:t>54</a:t>
            </a:fld>
            <a:endParaRPr lang="fr-FR" sz="1200"/>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8035246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8B77555-F5B8-43B5-91A5-041CA3419E46}" type="slidenum">
              <a:rPr lang="fr-FR" sz="1200"/>
              <a:pPr/>
              <a:t>55</a:t>
            </a:fld>
            <a:endParaRPr lang="fr-FR" sz="120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0882707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513C8A-B9D1-47EB-BEB2-3F731211BDCB}" type="slidenum">
              <a:rPr lang="fr-FR" sz="1200"/>
              <a:pPr/>
              <a:t>56</a:t>
            </a:fld>
            <a:endParaRPr lang="fr-FR" sz="1200"/>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075578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19FA39F-6780-4BB7-AE76-688BB1A7429F}" type="slidenum">
              <a:rPr lang="fr-FR" sz="1200"/>
              <a:pPr/>
              <a:t>57</a:t>
            </a:fld>
            <a:endParaRPr lang="fr-FR" sz="120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515345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8B99B6-D554-46DB-8874-98C6C25F4DBF}" type="slidenum">
              <a:rPr lang="fr-FR" sz="1200"/>
              <a:pPr/>
              <a:t>58</a:t>
            </a:fld>
            <a:endParaRPr lang="fr-FR" sz="1200"/>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1392489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D7619BB-4E2A-4DC5-BC77-F2058B8A8056}" type="slidenum">
              <a:rPr lang="fr-FR" sz="1200"/>
              <a:pPr/>
              <a:t>59</a:t>
            </a:fld>
            <a:endParaRPr lang="fr-FR" sz="120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06265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B8DCD9D-02C0-4BE7-A11A-D33AB391E4D8}" type="slidenum">
              <a:rPr lang="fr-FR" sz="1200"/>
              <a:pPr/>
              <a:t>6</a:t>
            </a:fld>
            <a:endParaRPr lang="fr-FR" sz="120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6832066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EBFC601-132C-48F0-896F-5B021898CC67}" type="slidenum">
              <a:rPr lang="fr-FR" sz="1200"/>
              <a:pPr/>
              <a:t>60</a:t>
            </a:fld>
            <a:endParaRPr lang="fr-FR" sz="1200"/>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706983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C368E1A-3A8A-40D7-A30A-C9A32D71BA81}" type="slidenum">
              <a:rPr lang="fr-FR" sz="1200"/>
              <a:pPr/>
              <a:t>61</a:t>
            </a:fld>
            <a:endParaRPr lang="fr-FR" sz="1200"/>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2727999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480D5DD-C17F-417B-90A0-174BEE7E5794}" type="slidenum">
              <a:rPr lang="fr-FR" sz="1200"/>
              <a:pPr/>
              <a:t>62</a:t>
            </a:fld>
            <a:endParaRPr lang="fr-FR" sz="1200"/>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978817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F188034-20A0-47DB-A3CD-7FB3DBB8916C}" type="slidenum">
              <a:rPr lang="fr-FR" sz="1200"/>
              <a:pPr/>
              <a:t>63</a:t>
            </a:fld>
            <a:endParaRPr lang="fr-FR" sz="12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658006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DAA3B2F-C66B-44A3-816E-93CC2BEC6A71}" type="slidenum">
              <a:rPr lang="fr-FR" sz="1200"/>
              <a:pPr/>
              <a:t>64</a:t>
            </a:fld>
            <a:endParaRPr lang="fr-FR" sz="1200"/>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451240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7BA1484-113F-4ECD-859C-92FFCC9D9E22}" type="slidenum">
              <a:rPr lang="fr-FR" sz="1200"/>
              <a:pPr/>
              <a:t>65</a:t>
            </a:fld>
            <a:endParaRPr lang="fr-FR" sz="1200"/>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221858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BA19595-C12C-4C7F-9495-CA592C04910D}" type="slidenum">
              <a:rPr lang="fr-FR" sz="1200"/>
              <a:pPr/>
              <a:t>66</a:t>
            </a:fld>
            <a:endParaRPr lang="fr-FR" sz="1200"/>
          </a:p>
        </p:txBody>
      </p:sp>
      <p:sp>
        <p:nvSpPr>
          <p:cNvPr id="300035" name="Rectangle 2"/>
          <p:cNvSpPr>
            <a:spLocks noGrp="1" noRot="1" noChangeAspect="1" noChangeArrowheads="1" noTextEdit="1"/>
          </p:cNvSpPr>
          <p:nvPr>
            <p:ph type="sldImg"/>
          </p:nvPr>
        </p:nvSpPr>
        <p:spPr>
          <a:ln/>
        </p:spPr>
      </p:sp>
      <p:sp>
        <p:nvSpPr>
          <p:cNvPr id="300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3312064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0B4570-460B-447D-B8D3-09F475FEDB86}" type="slidenum">
              <a:rPr lang="fr-FR" sz="1200"/>
              <a:pPr/>
              <a:t>67</a:t>
            </a:fld>
            <a:endParaRPr lang="fr-FR" sz="1200"/>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5071402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9382C3-3698-4477-9C6C-34BB17C291F7}" type="slidenum">
              <a:rPr lang="fr-FR" sz="1200"/>
              <a:pPr/>
              <a:t>68</a:t>
            </a:fld>
            <a:endParaRPr lang="fr-FR" sz="1200"/>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0190086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4BC2A72-6A75-489B-ABB5-F1FE7079D716}" type="slidenum">
              <a:rPr lang="fr-FR" sz="1200"/>
              <a:pPr/>
              <a:t>69</a:t>
            </a:fld>
            <a:endParaRPr lang="fr-FR" sz="1200"/>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98793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3A5B40-6303-412B-AE60-2B6E3D24534F}" type="slidenum">
              <a:rPr lang="fr-FR" sz="1200"/>
              <a:pPr/>
              <a:t>7</a:t>
            </a:fld>
            <a:endParaRPr lang="fr-FR" sz="1200"/>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27098082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FDFC68-A6B6-48E0-925A-0FC25C59B301}" type="slidenum">
              <a:rPr lang="fr-FR" sz="1200"/>
              <a:pPr/>
              <a:t>70</a:t>
            </a:fld>
            <a:endParaRPr lang="fr-FR" sz="1200"/>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24005803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772CEF3-9F93-4A95-80CD-B338352F2776}" type="slidenum">
              <a:rPr lang="fr-FR" sz="1200"/>
              <a:pPr/>
              <a:t>71</a:t>
            </a:fld>
            <a:endParaRPr lang="fr-FR" sz="1200"/>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27875956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83B62F-91AE-4D1D-B50C-2D811EADB5B8}" type="slidenum">
              <a:rPr lang="fr-FR" sz="1200"/>
              <a:pPr/>
              <a:t>72</a:t>
            </a:fld>
            <a:endParaRPr lang="fr-FR" sz="1200"/>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0939465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1CA41E6-3A5D-4641-BFA3-137D223C1CF9}" type="slidenum">
              <a:rPr lang="fr-FR" sz="1200"/>
              <a:pPr/>
              <a:t>73</a:t>
            </a:fld>
            <a:endParaRPr lang="fr-FR" sz="1200"/>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2991516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042259-0D3C-4B78-A248-CD53C32E6E01}" type="slidenum">
              <a:rPr lang="fr-FR" sz="1200"/>
              <a:pPr/>
              <a:t>74</a:t>
            </a:fld>
            <a:endParaRPr lang="fr-FR" sz="1200"/>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0513286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DF68ACC-C26C-470B-B1BB-59B6115E3636}" type="slidenum">
              <a:rPr lang="fr-FR" sz="1200"/>
              <a:pPr/>
              <a:t>75</a:t>
            </a:fld>
            <a:endParaRPr lang="fr-FR" sz="1200"/>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54317159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E5464A-E42F-4099-BE83-A0034661A32F}" type="slidenum">
              <a:rPr lang="fr-FR" sz="1200"/>
              <a:pPr/>
              <a:t>76</a:t>
            </a:fld>
            <a:endParaRPr lang="fr-FR" sz="1200"/>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48865134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EF1403B-5CA7-4114-A114-44BADA5EED9A}" type="slidenum">
              <a:rPr lang="fr-FR" sz="1200"/>
              <a:pPr/>
              <a:t>77</a:t>
            </a:fld>
            <a:endParaRPr lang="fr-FR" sz="1200"/>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64242316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8BC5343-7B11-4771-8584-B5EED4DFB8D9}" type="slidenum">
              <a:rPr lang="fr-FR" sz="1200"/>
              <a:pPr/>
              <a:t>78</a:t>
            </a:fld>
            <a:endParaRPr lang="fr-FR" sz="1200"/>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4680051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9504FE-A1FB-44B2-8457-34C6D0DB4296}" type="slidenum">
              <a:rPr lang="fr-FR" sz="1200"/>
              <a:pPr/>
              <a:t>79</a:t>
            </a:fld>
            <a:endParaRPr lang="fr-FR" sz="1200"/>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75417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5DA462-DB7C-465F-8D56-EC2F0D66A78F}" type="slidenum">
              <a:rPr lang="fr-FR" sz="1200"/>
              <a:pPr/>
              <a:t>8</a:t>
            </a:fld>
            <a:endParaRPr lang="fr-FR" sz="1200"/>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82353142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CEF7648-D0AD-432A-8DF5-E1310D150627}" type="slidenum">
              <a:rPr lang="fr-FR" sz="1200"/>
              <a:pPr/>
              <a:t>80</a:t>
            </a:fld>
            <a:endParaRPr lang="fr-FR" sz="1200"/>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14005577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BBC453-1958-45F2-BCC3-63268200DAA5}" type="slidenum">
              <a:rPr lang="fr-FR" sz="1200"/>
              <a:pPr/>
              <a:t>81</a:t>
            </a:fld>
            <a:endParaRPr lang="fr-FR" sz="1200"/>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34252014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07DE805-8307-4348-AE4A-B94B89EFE5C3}" type="slidenum">
              <a:rPr lang="fr-FR" sz="1200"/>
              <a:pPr/>
              <a:t>82</a:t>
            </a:fld>
            <a:endParaRPr lang="fr-FR" sz="1200"/>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6473617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58FB71-5B09-4573-B18B-4B593193A266}" type="slidenum">
              <a:rPr lang="fr-FR" sz="1200"/>
              <a:pPr/>
              <a:t>83</a:t>
            </a:fld>
            <a:endParaRPr lang="fr-FR" sz="1200"/>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9311724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67775B4-5F32-45CA-9B35-2B436259D8AC}" type="slidenum">
              <a:rPr lang="fr-FR" sz="1200"/>
              <a:pPr/>
              <a:t>84</a:t>
            </a:fld>
            <a:endParaRPr lang="fr-FR" sz="1200"/>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53159750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9723E21-2B67-41B5-B731-88357A94EB41}" type="slidenum">
              <a:rPr lang="fr-FR" sz="1200"/>
              <a:pPr/>
              <a:t>85</a:t>
            </a:fld>
            <a:endParaRPr lang="fr-FR" sz="1200"/>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80283531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558AAD8-936C-4F93-BB2D-73890E934FB8}" type="slidenum">
              <a:rPr lang="fr-FR" sz="1200"/>
              <a:pPr/>
              <a:t>86</a:t>
            </a:fld>
            <a:endParaRPr lang="fr-FR" sz="1200"/>
          </a:p>
        </p:txBody>
      </p:sp>
      <p:sp>
        <p:nvSpPr>
          <p:cNvPr id="320515" name="Rectangle 2"/>
          <p:cNvSpPr>
            <a:spLocks noGrp="1" noRot="1" noChangeAspect="1" noChangeArrowheads="1" noTextEdit="1"/>
          </p:cNvSpPr>
          <p:nvPr>
            <p:ph type="sldImg"/>
          </p:nvPr>
        </p:nvSpPr>
        <p:spPr>
          <a:ln/>
        </p:spPr>
      </p:sp>
      <p:sp>
        <p:nvSpPr>
          <p:cNvPr id="320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41649604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F9E2C2-3757-4A42-8AC8-83748FF0A468}" type="slidenum">
              <a:rPr lang="fr-FR" sz="1200"/>
              <a:pPr/>
              <a:t>87</a:t>
            </a:fld>
            <a:endParaRPr lang="fr-FR" sz="1200"/>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0703861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2A55BD1-18B3-485E-A3A0-ABCE9CE6F383}" type="slidenum">
              <a:rPr lang="fr-FR" sz="1200"/>
              <a:pPr/>
              <a:t>88</a:t>
            </a:fld>
            <a:endParaRPr lang="fr-FR" sz="1200"/>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02064134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DF431C8-3E00-4E66-A158-7AF122492A15}" type="slidenum">
              <a:rPr lang="fr-FR" sz="1200"/>
              <a:pPr/>
              <a:t>89</a:t>
            </a:fld>
            <a:endParaRPr lang="fr-FR" sz="1200"/>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067807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D3FD62E-3AEF-493F-A4AD-83205F974A93}" type="slidenum">
              <a:rPr lang="fr-FR" sz="1200"/>
              <a:pPr/>
              <a:t>9</a:t>
            </a:fld>
            <a:endParaRPr lang="fr-FR" sz="1200"/>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50999508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EDB176-C6B9-4C08-B432-B46461A748F8}" type="slidenum">
              <a:rPr lang="fr-FR" sz="1200"/>
              <a:pPr/>
              <a:t>90</a:t>
            </a:fld>
            <a:endParaRPr lang="fr-FR" sz="1200"/>
          </a:p>
        </p:txBody>
      </p:sp>
      <p:sp>
        <p:nvSpPr>
          <p:cNvPr id="324611" name="Rectangle 2"/>
          <p:cNvSpPr>
            <a:spLocks noGrp="1" noRot="1" noChangeAspect="1" noChangeArrowheads="1" noTextEdit="1"/>
          </p:cNvSpPr>
          <p:nvPr>
            <p:ph type="sldImg"/>
          </p:nvPr>
        </p:nvSpPr>
        <p:spPr>
          <a:ln/>
        </p:spPr>
      </p:sp>
      <p:sp>
        <p:nvSpPr>
          <p:cNvPr id="324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36405172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90C39E3-CC86-499E-AFC0-83EAC2733D17}" type="slidenum">
              <a:rPr lang="fr-FR" sz="1200"/>
              <a:pPr/>
              <a:t>91</a:t>
            </a:fld>
            <a:endParaRPr lang="fr-FR" sz="1200"/>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194581654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8867BA4-7EDC-48D8-885D-00A158B481B7}" type="slidenum">
              <a:rPr lang="fr-FR" sz="1200"/>
              <a:pPr/>
              <a:t>92</a:t>
            </a:fld>
            <a:endParaRPr lang="fr-FR" sz="1200"/>
          </a:p>
        </p:txBody>
      </p:sp>
      <p:sp>
        <p:nvSpPr>
          <p:cNvPr id="326659" name="Rectangle 2"/>
          <p:cNvSpPr>
            <a:spLocks noGrp="1" noRot="1" noChangeAspect="1" noChangeArrowheads="1" noTextEdit="1"/>
          </p:cNvSpPr>
          <p:nvPr>
            <p:ph type="sldImg"/>
          </p:nvPr>
        </p:nvSpPr>
        <p:spPr>
          <a:ln/>
        </p:spPr>
      </p:sp>
      <p:sp>
        <p:nvSpPr>
          <p:cNvPr id="326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76490375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685168-BEE4-4592-A592-C51F7FAEA1D2}" type="slidenum">
              <a:rPr lang="fr-FR" sz="1200"/>
              <a:pPr/>
              <a:t>93</a:t>
            </a:fld>
            <a:endParaRPr lang="fr-FR" sz="1200"/>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32985787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58F68F6-C003-4FDD-894B-9FC0CBE6BC02}" type="slidenum">
              <a:rPr lang="fr-FR" sz="1200"/>
              <a:pPr/>
              <a:t>94</a:t>
            </a:fld>
            <a:endParaRPr lang="fr-FR" sz="1200"/>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3. Tout le monde a maintenant réappris la vieille leçon oubliée qui a été rappelée à la Communauté Financière par… Internet !</a:t>
            </a:r>
          </a:p>
        </p:txBody>
      </p:sp>
    </p:spTree>
    <p:extLst>
      <p:ext uri="{BB962C8B-B14F-4D97-AF65-F5344CB8AC3E}">
        <p14:creationId xmlns:p14="http://schemas.microsoft.com/office/powerpoint/2010/main" val="233397787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3C6684-E1BB-43AC-B733-873795887408}" type="slidenum">
              <a:rPr lang="fr-FR" sz="1200"/>
              <a:pPr/>
              <a:t>95</a:t>
            </a:fld>
            <a:endParaRPr lang="fr-FR" sz="1200"/>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mtClean="0"/>
              <a:t>3. Tout le monde a maintenant réappris la vieille leçon oubliée qui a été rappelée à la Communauté Financière par… Internet !</a:t>
            </a:r>
          </a:p>
        </p:txBody>
      </p:sp>
    </p:spTree>
    <p:extLst>
      <p:ext uri="{BB962C8B-B14F-4D97-AF65-F5344CB8AC3E}">
        <p14:creationId xmlns:p14="http://schemas.microsoft.com/office/powerpoint/2010/main" val="63914438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85EAE96-F6AE-4BAD-AAB9-02E03FADAE75}" type="slidenum">
              <a:rPr lang="fr-FR" sz="1200"/>
              <a:pPr/>
              <a:t>96</a:t>
            </a:fld>
            <a:endParaRPr lang="fr-FR" sz="1200"/>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94941394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E7F190D-72E9-4ED4-8C69-CC3AFEBD38A6}" type="slidenum">
              <a:rPr lang="fr-FR" sz="1200"/>
              <a:pPr/>
              <a:t>97</a:t>
            </a:fld>
            <a:endParaRPr lang="fr-FR" sz="1200"/>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200301596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D76B5C-C8FA-430F-B6B7-F930D37C37B9}" type="slidenum">
              <a:rPr lang="fr-FR" sz="1200"/>
              <a:pPr/>
              <a:t>98</a:t>
            </a:fld>
            <a:endParaRPr lang="fr-FR" sz="1200"/>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390215726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1FF9492-FDE6-4ED1-8D79-4C7E2B0B82D1}" type="slidenum">
              <a:rPr lang="fr-FR" sz="1200"/>
              <a:pPr/>
              <a:t>99</a:t>
            </a:fld>
            <a:endParaRPr lang="fr-FR" sz="1200"/>
          </a:p>
        </p:txBody>
      </p:sp>
      <p:sp>
        <p:nvSpPr>
          <p:cNvPr id="333827" name="Rectangle 1026"/>
          <p:cNvSpPr>
            <a:spLocks noGrp="1" noRot="1" noChangeAspect="1" noChangeArrowheads="1" noTextEdit="1"/>
          </p:cNvSpPr>
          <p:nvPr>
            <p:ph type="sldImg"/>
          </p:nvPr>
        </p:nvSpPr>
        <p:spPr>
          <a:ln/>
        </p:spPr>
      </p:sp>
      <p:sp>
        <p:nvSpPr>
          <p:cNvPr id="33382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p>
        </p:txBody>
      </p:sp>
    </p:spTree>
    <p:extLst>
      <p:ext uri="{BB962C8B-B14F-4D97-AF65-F5344CB8AC3E}">
        <p14:creationId xmlns:p14="http://schemas.microsoft.com/office/powerpoint/2010/main" val="412629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fr-FR"/>
          </a:p>
        </p:txBody>
      </p:sp>
      <p:sp>
        <p:nvSpPr>
          <p:cNvPr id="5"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fr-FR"/>
          </a:p>
        </p:txBody>
      </p:sp>
      <p:sp>
        <p:nvSpPr>
          <p:cNvPr id="6"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7"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8"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9"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10"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11"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12"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fr-FR"/>
          </a:p>
        </p:txBody>
      </p:sp>
      <p:sp>
        <p:nvSpPr>
          <p:cNvPr id="67595" name="Rectangle 11"/>
          <p:cNvSpPr>
            <a:spLocks noGrp="1" noChangeArrowheads="1"/>
          </p:cNvSpPr>
          <p:nvPr>
            <p:ph type="ctrTitle"/>
          </p:nvPr>
        </p:nvSpPr>
        <p:spPr>
          <a:xfrm>
            <a:off x="685800" y="2286000"/>
            <a:ext cx="7772400" cy="1143000"/>
          </a:xfrm>
        </p:spPr>
        <p:txBody>
          <a:bodyPr/>
          <a:lstStyle>
            <a:lvl1pPr>
              <a:defRPr/>
            </a:lvl1pPr>
          </a:lstStyle>
          <a:p>
            <a:r>
              <a:rPr lang="fr-FR"/>
              <a:t>Cliquez pour modifier le style du titre du masque</a:t>
            </a:r>
          </a:p>
        </p:txBody>
      </p:sp>
      <p:sp>
        <p:nvSpPr>
          <p:cNvPr id="67596" name="Rectangle 12"/>
          <p:cNvSpPr>
            <a:spLocks noGrp="1" noChangeArrowheads="1"/>
          </p:cNvSpPr>
          <p:nvPr>
            <p:ph type="subTitle" idx="1"/>
          </p:nvPr>
        </p:nvSpPr>
        <p:spPr>
          <a:xfrm>
            <a:off x="1371600" y="3886200"/>
            <a:ext cx="6400800" cy="1752600"/>
          </a:xfrm>
        </p:spPr>
        <p:txBody>
          <a:bodyPr/>
          <a:lstStyle>
            <a:lvl1pPr marL="0" indent="0" algn="ctr">
              <a:buFontTx/>
              <a:buNone/>
              <a:defRPr>
                <a:latin typeface="Brush Script MT" pitchFamily="66" charset="0"/>
              </a:defRPr>
            </a:lvl1pPr>
          </a:lstStyle>
          <a:p>
            <a:r>
              <a:rPr lang="fr-FR"/>
              <a:t>Cliquez pour modifier le style des sous-titres du masque</a:t>
            </a:r>
          </a:p>
        </p:txBody>
      </p:sp>
      <p:sp>
        <p:nvSpPr>
          <p:cNvPr id="13" name="Rectangle 13"/>
          <p:cNvSpPr>
            <a:spLocks noGrp="1" noChangeArrowheads="1"/>
          </p:cNvSpPr>
          <p:nvPr>
            <p:ph type="dt" sz="half" idx="10"/>
          </p:nvPr>
        </p:nvSpPr>
        <p:spPr/>
        <p:txBody>
          <a:bodyPr/>
          <a:lstStyle>
            <a:lvl1pPr>
              <a:defRPr smtClean="0"/>
            </a:lvl1pPr>
          </a:lstStyle>
          <a:p>
            <a:pPr>
              <a:defRPr/>
            </a:pPr>
            <a:endParaRPr lang="fr-FR"/>
          </a:p>
        </p:txBody>
      </p:sp>
      <p:sp>
        <p:nvSpPr>
          <p:cNvPr id="14" name="Rectangle 14"/>
          <p:cNvSpPr>
            <a:spLocks noGrp="1" noChangeArrowheads="1"/>
          </p:cNvSpPr>
          <p:nvPr>
            <p:ph type="ftr" sz="quarter" idx="11"/>
          </p:nvPr>
        </p:nvSpPr>
        <p:spPr/>
        <p:txBody>
          <a:bodyPr/>
          <a:lstStyle>
            <a:lvl1pPr>
              <a:defRPr smtClean="0"/>
            </a:lvl1pPr>
          </a:lstStyle>
          <a:p>
            <a:pPr>
              <a:defRPr/>
            </a:pPr>
            <a:endParaRPr lang="fr-FR"/>
          </a:p>
        </p:txBody>
      </p:sp>
      <p:sp>
        <p:nvSpPr>
          <p:cNvPr id="15" name="Rectangle 15"/>
          <p:cNvSpPr>
            <a:spLocks noGrp="1" noChangeArrowheads="1"/>
          </p:cNvSpPr>
          <p:nvPr>
            <p:ph type="sldNum" sz="quarter" idx="12"/>
          </p:nvPr>
        </p:nvSpPr>
        <p:spPr/>
        <p:txBody>
          <a:bodyPr/>
          <a:lstStyle>
            <a:lvl1pPr>
              <a:defRPr smtClean="0"/>
            </a:lvl1pPr>
          </a:lstStyle>
          <a:p>
            <a:pPr>
              <a:defRPr/>
            </a:pPr>
            <a:fld id="{5E1FA541-DE7D-4C8B-9904-6548B3997BA9}" type="slidenum">
              <a:rPr lang="fr-FR"/>
              <a:pPr>
                <a:defRPr/>
              </a:pPr>
              <a:t>‹N°›</a:t>
            </a:fld>
            <a:endParaRPr lang="fr-FR"/>
          </a:p>
        </p:txBody>
      </p:sp>
    </p:spTree>
    <p:extLst>
      <p:ext uri="{BB962C8B-B14F-4D97-AF65-F5344CB8AC3E}">
        <p14:creationId xmlns:p14="http://schemas.microsoft.com/office/powerpoint/2010/main" val="106118682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p>
        </p:txBody>
      </p:sp>
      <p:sp>
        <p:nvSpPr>
          <p:cNvPr id="6" name="Rectangle 15"/>
          <p:cNvSpPr>
            <a:spLocks noGrp="1" noChangeArrowheads="1"/>
          </p:cNvSpPr>
          <p:nvPr>
            <p:ph type="sldNum" sz="quarter" idx="12"/>
          </p:nvPr>
        </p:nvSpPr>
        <p:spPr>
          <a:ln/>
        </p:spPr>
        <p:txBody>
          <a:bodyPr/>
          <a:lstStyle>
            <a:lvl1pPr>
              <a:defRPr/>
            </a:lvl1pPr>
          </a:lstStyle>
          <a:p>
            <a:pPr>
              <a:defRPr/>
            </a:pPr>
            <a:fld id="{1B368676-DCBA-488C-8BFE-2F206D2F28A7}" type="slidenum">
              <a:rPr lang="fr-FR"/>
              <a:pPr>
                <a:defRPr/>
              </a:pPr>
              <a:t>‹N°›</a:t>
            </a:fld>
            <a:endParaRPr lang="fr-FR"/>
          </a:p>
        </p:txBody>
      </p:sp>
    </p:spTree>
    <p:extLst>
      <p:ext uri="{BB962C8B-B14F-4D97-AF65-F5344CB8AC3E}">
        <p14:creationId xmlns:p14="http://schemas.microsoft.com/office/powerpoint/2010/main" val="2266319625"/>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6550" y="0"/>
            <a:ext cx="2000250" cy="60960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0"/>
            <a:ext cx="5848350" cy="6096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p>
        </p:txBody>
      </p:sp>
      <p:sp>
        <p:nvSpPr>
          <p:cNvPr id="6" name="Rectangle 15"/>
          <p:cNvSpPr>
            <a:spLocks noGrp="1" noChangeArrowheads="1"/>
          </p:cNvSpPr>
          <p:nvPr>
            <p:ph type="sldNum" sz="quarter" idx="12"/>
          </p:nvPr>
        </p:nvSpPr>
        <p:spPr>
          <a:ln/>
        </p:spPr>
        <p:txBody>
          <a:bodyPr/>
          <a:lstStyle>
            <a:lvl1pPr>
              <a:defRPr/>
            </a:lvl1pPr>
          </a:lstStyle>
          <a:p>
            <a:pPr>
              <a:defRPr/>
            </a:pPr>
            <a:fld id="{C26A81EA-8151-415A-8047-28D39CEB2367}" type="slidenum">
              <a:rPr lang="fr-FR"/>
              <a:pPr>
                <a:defRPr/>
              </a:pPr>
              <a:t>‹N°›</a:t>
            </a:fld>
            <a:endParaRPr lang="fr-FR"/>
          </a:p>
        </p:txBody>
      </p:sp>
    </p:spTree>
    <p:extLst>
      <p:ext uri="{BB962C8B-B14F-4D97-AF65-F5344CB8AC3E}">
        <p14:creationId xmlns:p14="http://schemas.microsoft.com/office/powerpoint/2010/main" val="1190899279"/>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re. Image de la bibliothèque et texte">
    <p:spTree>
      <p:nvGrpSpPr>
        <p:cNvPr id="1" name=""/>
        <p:cNvGrpSpPr/>
        <p:nvPr/>
      </p:nvGrpSpPr>
      <p:grpSpPr>
        <a:xfrm>
          <a:off x="0" y="0"/>
          <a:ext cx="0" cy="0"/>
          <a:chOff x="0" y="0"/>
          <a:chExt cx="0" cy="0"/>
        </a:xfrm>
      </p:grpSpPr>
      <p:sp>
        <p:nvSpPr>
          <p:cNvPr id="2" name="Titre 1"/>
          <p:cNvSpPr>
            <a:spLocks noGrp="1"/>
          </p:cNvSpPr>
          <p:nvPr>
            <p:ph type="title"/>
          </p:nvPr>
        </p:nvSpPr>
        <p:spPr>
          <a:xfrm>
            <a:off x="685800" y="0"/>
            <a:ext cx="7772400" cy="1143000"/>
          </a:xfrm>
        </p:spPr>
        <p:txBody>
          <a:bodyPr/>
          <a:lstStyle/>
          <a:p>
            <a:r>
              <a:rPr lang="fr-FR" smtClean="0"/>
              <a:t>Cliquez pour modifier le style du titre</a:t>
            </a:r>
            <a:endParaRPr lang="fr-FR"/>
          </a:p>
        </p:txBody>
      </p:sp>
      <p:sp>
        <p:nvSpPr>
          <p:cNvPr id="3" name="Espace réservé de l'image de la bibliothèque 2"/>
          <p:cNvSpPr>
            <a:spLocks noGrp="1"/>
          </p:cNvSpPr>
          <p:nvPr>
            <p:ph type="clipArt" sz="half" idx="1"/>
          </p:nvPr>
        </p:nvSpPr>
        <p:spPr>
          <a:xfrm>
            <a:off x="685800" y="1371600"/>
            <a:ext cx="3924300" cy="4724400"/>
          </a:xfrm>
        </p:spPr>
        <p:txBody>
          <a:bodyPr/>
          <a:lstStyle/>
          <a:p>
            <a:pPr lvl="0"/>
            <a:endParaRPr lang="fr-FR" noProof="0" smtClean="0"/>
          </a:p>
        </p:txBody>
      </p:sp>
      <p:sp>
        <p:nvSpPr>
          <p:cNvPr id="4" name="Espace réservé du texte 3"/>
          <p:cNvSpPr>
            <a:spLocks noGrp="1"/>
          </p:cNvSpPr>
          <p:nvPr>
            <p:ph type="body" sz="half" idx="2"/>
          </p:nvPr>
        </p:nvSpPr>
        <p:spPr>
          <a:xfrm>
            <a:off x="4762500" y="1371600"/>
            <a:ext cx="3924300" cy="4724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p>
        </p:txBody>
      </p:sp>
      <p:sp>
        <p:nvSpPr>
          <p:cNvPr id="7" name="Rectangle 15"/>
          <p:cNvSpPr>
            <a:spLocks noGrp="1" noChangeArrowheads="1"/>
          </p:cNvSpPr>
          <p:nvPr>
            <p:ph type="sldNum" sz="quarter" idx="12"/>
          </p:nvPr>
        </p:nvSpPr>
        <p:spPr>
          <a:ln/>
        </p:spPr>
        <p:txBody>
          <a:bodyPr/>
          <a:lstStyle>
            <a:lvl1pPr>
              <a:defRPr/>
            </a:lvl1pPr>
          </a:lstStyle>
          <a:p>
            <a:pPr>
              <a:defRPr/>
            </a:pPr>
            <a:fld id="{79D2AE9E-2396-4939-8DBB-AC80EDA9BEBE}" type="slidenum">
              <a:rPr lang="fr-FR"/>
              <a:pPr>
                <a:defRPr/>
              </a:pPr>
              <a:t>‹N°›</a:t>
            </a:fld>
            <a:endParaRPr lang="fr-FR"/>
          </a:p>
        </p:txBody>
      </p:sp>
    </p:spTree>
    <p:extLst>
      <p:ext uri="{BB962C8B-B14F-4D97-AF65-F5344CB8AC3E}">
        <p14:creationId xmlns:p14="http://schemas.microsoft.com/office/powerpoint/2010/main" val="74851339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p>
        </p:txBody>
      </p:sp>
      <p:sp>
        <p:nvSpPr>
          <p:cNvPr id="6" name="Rectangle 15"/>
          <p:cNvSpPr>
            <a:spLocks noGrp="1" noChangeArrowheads="1"/>
          </p:cNvSpPr>
          <p:nvPr>
            <p:ph type="sldNum" sz="quarter" idx="12"/>
          </p:nvPr>
        </p:nvSpPr>
        <p:spPr>
          <a:ln/>
        </p:spPr>
        <p:txBody>
          <a:bodyPr/>
          <a:lstStyle>
            <a:lvl1pPr>
              <a:defRPr/>
            </a:lvl1pPr>
          </a:lstStyle>
          <a:p>
            <a:pPr>
              <a:defRPr/>
            </a:pPr>
            <a:fld id="{4BDA1167-F282-4484-B6BF-52436144160F}" type="slidenum">
              <a:rPr lang="fr-FR"/>
              <a:pPr>
                <a:defRPr/>
              </a:pPr>
              <a:t>‹N°›</a:t>
            </a:fld>
            <a:endParaRPr lang="fr-FR"/>
          </a:p>
        </p:txBody>
      </p:sp>
    </p:spTree>
    <p:extLst>
      <p:ext uri="{BB962C8B-B14F-4D97-AF65-F5344CB8AC3E}">
        <p14:creationId xmlns:p14="http://schemas.microsoft.com/office/powerpoint/2010/main" val="2606164023"/>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3"/>
          <p:cNvSpPr>
            <a:spLocks noGrp="1" noChangeArrowheads="1"/>
          </p:cNvSpPr>
          <p:nvPr>
            <p:ph type="dt" sz="half" idx="10"/>
          </p:nvPr>
        </p:nvSpPr>
        <p:spPr>
          <a:ln/>
        </p:spPr>
        <p:txBody>
          <a:bodyPr/>
          <a:lstStyle>
            <a:lvl1pPr>
              <a:defRPr/>
            </a:lvl1pPr>
          </a:lstStyle>
          <a:p>
            <a:pPr>
              <a:defRPr/>
            </a:pPr>
            <a:endParaRPr lang="fr-FR"/>
          </a:p>
        </p:txBody>
      </p:sp>
      <p:sp>
        <p:nvSpPr>
          <p:cNvPr id="5" name="Rectangle 14"/>
          <p:cNvSpPr>
            <a:spLocks noGrp="1" noChangeArrowheads="1"/>
          </p:cNvSpPr>
          <p:nvPr>
            <p:ph type="ftr" sz="quarter" idx="11"/>
          </p:nvPr>
        </p:nvSpPr>
        <p:spPr>
          <a:ln/>
        </p:spPr>
        <p:txBody>
          <a:bodyPr/>
          <a:lstStyle>
            <a:lvl1pPr>
              <a:defRPr/>
            </a:lvl1pPr>
          </a:lstStyle>
          <a:p>
            <a:pPr>
              <a:defRPr/>
            </a:pPr>
            <a:endParaRPr lang="fr-FR"/>
          </a:p>
        </p:txBody>
      </p:sp>
      <p:sp>
        <p:nvSpPr>
          <p:cNvPr id="6" name="Rectangle 15"/>
          <p:cNvSpPr>
            <a:spLocks noGrp="1" noChangeArrowheads="1"/>
          </p:cNvSpPr>
          <p:nvPr>
            <p:ph type="sldNum" sz="quarter" idx="12"/>
          </p:nvPr>
        </p:nvSpPr>
        <p:spPr>
          <a:ln/>
        </p:spPr>
        <p:txBody>
          <a:bodyPr/>
          <a:lstStyle>
            <a:lvl1pPr>
              <a:defRPr/>
            </a:lvl1pPr>
          </a:lstStyle>
          <a:p>
            <a:pPr>
              <a:defRPr/>
            </a:pPr>
            <a:fld id="{2174280A-7948-4861-A3A0-FE2A00BA3ABF}" type="slidenum">
              <a:rPr lang="fr-FR"/>
              <a:pPr>
                <a:defRPr/>
              </a:pPr>
              <a:t>‹N°›</a:t>
            </a:fld>
            <a:endParaRPr lang="fr-FR"/>
          </a:p>
        </p:txBody>
      </p:sp>
    </p:spTree>
    <p:extLst>
      <p:ext uri="{BB962C8B-B14F-4D97-AF65-F5344CB8AC3E}">
        <p14:creationId xmlns:p14="http://schemas.microsoft.com/office/powerpoint/2010/main" val="972630632"/>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371600"/>
            <a:ext cx="3924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2500" y="1371600"/>
            <a:ext cx="39243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p>
        </p:txBody>
      </p:sp>
      <p:sp>
        <p:nvSpPr>
          <p:cNvPr id="7" name="Rectangle 15"/>
          <p:cNvSpPr>
            <a:spLocks noGrp="1" noChangeArrowheads="1"/>
          </p:cNvSpPr>
          <p:nvPr>
            <p:ph type="sldNum" sz="quarter" idx="12"/>
          </p:nvPr>
        </p:nvSpPr>
        <p:spPr>
          <a:ln/>
        </p:spPr>
        <p:txBody>
          <a:bodyPr/>
          <a:lstStyle>
            <a:lvl1pPr>
              <a:defRPr/>
            </a:lvl1pPr>
          </a:lstStyle>
          <a:p>
            <a:pPr>
              <a:defRPr/>
            </a:pPr>
            <a:fld id="{037B00BC-37E7-4B62-B27F-F5676EA03115}" type="slidenum">
              <a:rPr lang="fr-FR"/>
              <a:pPr>
                <a:defRPr/>
              </a:pPr>
              <a:t>‹N°›</a:t>
            </a:fld>
            <a:endParaRPr lang="fr-FR"/>
          </a:p>
        </p:txBody>
      </p:sp>
    </p:spTree>
    <p:extLst>
      <p:ext uri="{BB962C8B-B14F-4D97-AF65-F5344CB8AC3E}">
        <p14:creationId xmlns:p14="http://schemas.microsoft.com/office/powerpoint/2010/main" val="1490458306"/>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3"/>
          <p:cNvSpPr>
            <a:spLocks noGrp="1" noChangeArrowheads="1"/>
          </p:cNvSpPr>
          <p:nvPr>
            <p:ph type="dt" sz="half" idx="10"/>
          </p:nvPr>
        </p:nvSpPr>
        <p:spPr>
          <a:ln/>
        </p:spPr>
        <p:txBody>
          <a:bodyPr/>
          <a:lstStyle>
            <a:lvl1pPr>
              <a:defRPr/>
            </a:lvl1pPr>
          </a:lstStyle>
          <a:p>
            <a:pPr>
              <a:defRPr/>
            </a:pPr>
            <a:endParaRPr lang="fr-FR"/>
          </a:p>
        </p:txBody>
      </p:sp>
      <p:sp>
        <p:nvSpPr>
          <p:cNvPr id="8" name="Rectangle 14"/>
          <p:cNvSpPr>
            <a:spLocks noGrp="1" noChangeArrowheads="1"/>
          </p:cNvSpPr>
          <p:nvPr>
            <p:ph type="ftr" sz="quarter" idx="11"/>
          </p:nvPr>
        </p:nvSpPr>
        <p:spPr>
          <a:ln/>
        </p:spPr>
        <p:txBody>
          <a:bodyPr/>
          <a:lstStyle>
            <a:lvl1pPr>
              <a:defRPr/>
            </a:lvl1pPr>
          </a:lstStyle>
          <a:p>
            <a:pPr>
              <a:defRPr/>
            </a:pPr>
            <a:endParaRPr lang="fr-FR"/>
          </a:p>
        </p:txBody>
      </p:sp>
      <p:sp>
        <p:nvSpPr>
          <p:cNvPr id="9" name="Rectangle 15"/>
          <p:cNvSpPr>
            <a:spLocks noGrp="1" noChangeArrowheads="1"/>
          </p:cNvSpPr>
          <p:nvPr>
            <p:ph type="sldNum" sz="quarter" idx="12"/>
          </p:nvPr>
        </p:nvSpPr>
        <p:spPr>
          <a:ln/>
        </p:spPr>
        <p:txBody>
          <a:bodyPr/>
          <a:lstStyle>
            <a:lvl1pPr>
              <a:defRPr/>
            </a:lvl1pPr>
          </a:lstStyle>
          <a:p>
            <a:pPr>
              <a:defRPr/>
            </a:pPr>
            <a:fld id="{9A0B7940-8C25-41BB-81C0-EE820CB59268}" type="slidenum">
              <a:rPr lang="fr-FR"/>
              <a:pPr>
                <a:defRPr/>
              </a:pPr>
              <a:t>‹N°›</a:t>
            </a:fld>
            <a:endParaRPr lang="fr-FR"/>
          </a:p>
        </p:txBody>
      </p:sp>
    </p:spTree>
    <p:extLst>
      <p:ext uri="{BB962C8B-B14F-4D97-AF65-F5344CB8AC3E}">
        <p14:creationId xmlns:p14="http://schemas.microsoft.com/office/powerpoint/2010/main" val="1777285391"/>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3"/>
          <p:cNvSpPr>
            <a:spLocks noGrp="1" noChangeArrowheads="1"/>
          </p:cNvSpPr>
          <p:nvPr>
            <p:ph type="dt" sz="half" idx="10"/>
          </p:nvPr>
        </p:nvSpPr>
        <p:spPr>
          <a:ln/>
        </p:spPr>
        <p:txBody>
          <a:bodyPr/>
          <a:lstStyle>
            <a:lvl1pPr>
              <a:defRPr/>
            </a:lvl1pPr>
          </a:lstStyle>
          <a:p>
            <a:pPr>
              <a:defRPr/>
            </a:pPr>
            <a:endParaRPr lang="fr-FR"/>
          </a:p>
        </p:txBody>
      </p:sp>
      <p:sp>
        <p:nvSpPr>
          <p:cNvPr id="4" name="Rectangle 14"/>
          <p:cNvSpPr>
            <a:spLocks noGrp="1" noChangeArrowheads="1"/>
          </p:cNvSpPr>
          <p:nvPr>
            <p:ph type="ftr" sz="quarter" idx="11"/>
          </p:nvPr>
        </p:nvSpPr>
        <p:spPr>
          <a:ln/>
        </p:spPr>
        <p:txBody>
          <a:bodyPr/>
          <a:lstStyle>
            <a:lvl1pPr>
              <a:defRPr/>
            </a:lvl1pPr>
          </a:lstStyle>
          <a:p>
            <a:pPr>
              <a:defRPr/>
            </a:pPr>
            <a:endParaRPr lang="fr-FR"/>
          </a:p>
        </p:txBody>
      </p:sp>
      <p:sp>
        <p:nvSpPr>
          <p:cNvPr id="5" name="Rectangle 15"/>
          <p:cNvSpPr>
            <a:spLocks noGrp="1" noChangeArrowheads="1"/>
          </p:cNvSpPr>
          <p:nvPr>
            <p:ph type="sldNum" sz="quarter" idx="12"/>
          </p:nvPr>
        </p:nvSpPr>
        <p:spPr>
          <a:ln/>
        </p:spPr>
        <p:txBody>
          <a:bodyPr/>
          <a:lstStyle>
            <a:lvl1pPr>
              <a:defRPr/>
            </a:lvl1pPr>
          </a:lstStyle>
          <a:p>
            <a:pPr>
              <a:defRPr/>
            </a:pPr>
            <a:fld id="{48DCFD66-ABC4-42C8-B130-925A0771EC36}" type="slidenum">
              <a:rPr lang="fr-FR"/>
              <a:pPr>
                <a:defRPr/>
              </a:pPr>
              <a:t>‹N°›</a:t>
            </a:fld>
            <a:endParaRPr lang="fr-FR"/>
          </a:p>
        </p:txBody>
      </p:sp>
    </p:spTree>
    <p:extLst>
      <p:ext uri="{BB962C8B-B14F-4D97-AF65-F5344CB8AC3E}">
        <p14:creationId xmlns:p14="http://schemas.microsoft.com/office/powerpoint/2010/main" val="326575793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fr-FR"/>
          </a:p>
        </p:txBody>
      </p:sp>
      <p:sp>
        <p:nvSpPr>
          <p:cNvPr id="3" name="Rectangle 14"/>
          <p:cNvSpPr>
            <a:spLocks noGrp="1" noChangeArrowheads="1"/>
          </p:cNvSpPr>
          <p:nvPr>
            <p:ph type="ftr" sz="quarter" idx="11"/>
          </p:nvPr>
        </p:nvSpPr>
        <p:spPr>
          <a:ln/>
        </p:spPr>
        <p:txBody>
          <a:bodyPr/>
          <a:lstStyle>
            <a:lvl1pPr>
              <a:defRPr/>
            </a:lvl1pPr>
          </a:lstStyle>
          <a:p>
            <a:pPr>
              <a:defRPr/>
            </a:pPr>
            <a:endParaRPr lang="fr-FR"/>
          </a:p>
        </p:txBody>
      </p:sp>
      <p:sp>
        <p:nvSpPr>
          <p:cNvPr id="4" name="Rectangle 15"/>
          <p:cNvSpPr>
            <a:spLocks noGrp="1" noChangeArrowheads="1"/>
          </p:cNvSpPr>
          <p:nvPr>
            <p:ph type="sldNum" sz="quarter" idx="12"/>
          </p:nvPr>
        </p:nvSpPr>
        <p:spPr>
          <a:ln/>
        </p:spPr>
        <p:txBody>
          <a:bodyPr/>
          <a:lstStyle>
            <a:lvl1pPr>
              <a:defRPr/>
            </a:lvl1pPr>
          </a:lstStyle>
          <a:p>
            <a:pPr>
              <a:defRPr/>
            </a:pPr>
            <a:fld id="{A44B96C2-3383-467E-A1CE-0B2E2BA69F08}" type="slidenum">
              <a:rPr lang="fr-FR"/>
              <a:pPr>
                <a:defRPr/>
              </a:pPr>
              <a:t>‹N°›</a:t>
            </a:fld>
            <a:endParaRPr lang="fr-FR"/>
          </a:p>
        </p:txBody>
      </p:sp>
    </p:spTree>
    <p:extLst>
      <p:ext uri="{BB962C8B-B14F-4D97-AF65-F5344CB8AC3E}">
        <p14:creationId xmlns:p14="http://schemas.microsoft.com/office/powerpoint/2010/main" val="39199216"/>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p>
        </p:txBody>
      </p:sp>
      <p:sp>
        <p:nvSpPr>
          <p:cNvPr id="7" name="Rectangle 15"/>
          <p:cNvSpPr>
            <a:spLocks noGrp="1" noChangeArrowheads="1"/>
          </p:cNvSpPr>
          <p:nvPr>
            <p:ph type="sldNum" sz="quarter" idx="12"/>
          </p:nvPr>
        </p:nvSpPr>
        <p:spPr>
          <a:ln/>
        </p:spPr>
        <p:txBody>
          <a:bodyPr/>
          <a:lstStyle>
            <a:lvl1pPr>
              <a:defRPr/>
            </a:lvl1pPr>
          </a:lstStyle>
          <a:p>
            <a:pPr>
              <a:defRPr/>
            </a:pPr>
            <a:fld id="{6B507AD2-6538-46B2-9EBF-B3E1AA93F75A}" type="slidenum">
              <a:rPr lang="fr-FR"/>
              <a:pPr>
                <a:defRPr/>
              </a:pPr>
              <a:t>‹N°›</a:t>
            </a:fld>
            <a:endParaRPr lang="fr-FR"/>
          </a:p>
        </p:txBody>
      </p:sp>
    </p:spTree>
    <p:extLst>
      <p:ext uri="{BB962C8B-B14F-4D97-AF65-F5344CB8AC3E}">
        <p14:creationId xmlns:p14="http://schemas.microsoft.com/office/powerpoint/2010/main" val="1880863736"/>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p>
        </p:txBody>
      </p:sp>
      <p:sp>
        <p:nvSpPr>
          <p:cNvPr id="6" name="Rectangle 14"/>
          <p:cNvSpPr>
            <a:spLocks noGrp="1" noChangeArrowheads="1"/>
          </p:cNvSpPr>
          <p:nvPr>
            <p:ph type="ftr" sz="quarter" idx="11"/>
          </p:nvPr>
        </p:nvSpPr>
        <p:spPr>
          <a:ln/>
        </p:spPr>
        <p:txBody>
          <a:bodyPr/>
          <a:lstStyle>
            <a:lvl1pPr>
              <a:defRPr/>
            </a:lvl1pPr>
          </a:lstStyle>
          <a:p>
            <a:pPr>
              <a:defRPr/>
            </a:pPr>
            <a:endParaRPr lang="fr-FR"/>
          </a:p>
        </p:txBody>
      </p:sp>
      <p:sp>
        <p:nvSpPr>
          <p:cNvPr id="7" name="Rectangle 15"/>
          <p:cNvSpPr>
            <a:spLocks noGrp="1" noChangeArrowheads="1"/>
          </p:cNvSpPr>
          <p:nvPr>
            <p:ph type="sldNum" sz="quarter" idx="12"/>
          </p:nvPr>
        </p:nvSpPr>
        <p:spPr>
          <a:ln/>
        </p:spPr>
        <p:txBody>
          <a:bodyPr/>
          <a:lstStyle>
            <a:lvl1pPr>
              <a:defRPr/>
            </a:lvl1pPr>
          </a:lstStyle>
          <a:p>
            <a:pPr>
              <a:defRPr/>
            </a:pPr>
            <a:fld id="{E3269AF6-262F-4E3C-9928-8E2390298468}" type="slidenum">
              <a:rPr lang="fr-FR"/>
              <a:pPr>
                <a:defRPr/>
              </a:pPr>
              <a:t>‹N°›</a:t>
            </a:fld>
            <a:endParaRPr lang="fr-FR"/>
          </a:p>
        </p:txBody>
      </p:sp>
    </p:spTree>
    <p:extLst>
      <p:ext uri="{BB962C8B-B14F-4D97-AF65-F5344CB8AC3E}">
        <p14:creationId xmlns:p14="http://schemas.microsoft.com/office/powerpoint/2010/main" val="2394495523"/>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66562"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fr-FR"/>
          </a:p>
        </p:txBody>
      </p:sp>
      <p:sp>
        <p:nvSpPr>
          <p:cNvPr id="66563" name="Freeform 3"/>
          <p:cNvSpPr>
            <a:spLocks/>
          </p:cNvSpPr>
          <p:nvPr/>
        </p:nvSpPr>
        <p:spPr bwMode="white">
          <a:xfrm>
            <a:off x="-9525" y="4489450"/>
            <a:ext cx="5754688" cy="2368550"/>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defRPr/>
            </a:pPr>
            <a:endParaRPr lang="fr-FR"/>
          </a:p>
        </p:txBody>
      </p:sp>
      <p:sp>
        <p:nvSpPr>
          <p:cNvPr id="66564" name="Freeform 4"/>
          <p:cNvSpPr>
            <a:spLocks/>
          </p:cNvSpPr>
          <p:nvPr/>
        </p:nvSpPr>
        <p:spPr bwMode="white">
          <a:xfrm>
            <a:off x="0" y="3817938"/>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65" name="Freeform 5"/>
          <p:cNvSpPr>
            <a:spLocks/>
          </p:cNvSpPr>
          <p:nvPr/>
        </p:nvSpPr>
        <p:spPr bwMode="white">
          <a:xfrm>
            <a:off x="0" y="3146425"/>
            <a:ext cx="9144000" cy="3690938"/>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66" name="Freeform 6"/>
          <p:cNvSpPr>
            <a:spLocks/>
          </p:cNvSpPr>
          <p:nvPr/>
        </p:nvSpPr>
        <p:spPr bwMode="white">
          <a:xfrm>
            <a:off x="0" y="2460625"/>
            <a:ext cx="9144000" cy="2497138"/>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67" name="Freeform 7"/>
          <p:cNvSpPr>
            <a:spLocks/>
          </p:cNvSpPr>
          <p:nvPr/>
        </p:nvSpPr>
        <p:spPr bwMode="white">
          <a:xfrm>
            <a:off x="0" y="1793875"/>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68" name="Freeform 8"/>
          <p:cNvSpPr>
            <a:spLocks/>
          </p:cNvSpPr>
          <p:nvPr/>
        </p:nvSpPr>
        <p:spPr bwMode="white">
          <a:xfrm>
            <a:off x="0" y="-20638"/>
            <a:ext cx="9144000" cy="1682751"/>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69" name="Freeform 9"/>
          <p:cNvSpPr>
            <a:spLocks/>
          </p:cNvSpPr>
          <p:nvPr/>
        </p:nvSpPr>
        <p:spPr bwMode="white">
          <a:xfrm>
            <a:off x="0" y="-20638"/>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defRPr/>
            </a:pPr>
            <a:endParaRPr lang="fr-FR"/>
          </a:p>
        </p:txBody>
      </p:sp>
      <p:sp>
        <p:nvSpPr>
          <p:cNvPr id="66570" name="Freeform 10"/>
          <p:cNvSpPr>
            <a:spLocks/>
          </p:cNvSpPr>
          <p:nvPr/>
        </p:nvSpPr>
        <p:spPr bwMode="white">
          <a:xfrm>
            <a:off x="0" y="-20638"/>
            <a:ext cx="4578350" cy="45402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defRPr/>
            </a:pPr>
            <a:endParaRPr lang="fr-FR"/>
          </a:p>
        </p:txBody>
      </p:sp>
      <p:sp>
        <p:nvSpPr>
          <p:cNvPr id="7179" name="Rectangle 11"/>
          <p:cNvSpPr>
            <a:spLocks noGrp="1" noChangeArrowheads="1"/>
          </p:cNvSpPr>
          <p:nvPr>
            <p:ph type="title"/>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66572" name="Rectangle 12"/>
          <p:cNvSpPr>
            <a:spLocks noGrp="1" noChangeArrowheads="1"/>
          </p:cNvSpPr>
          <p:nvPr>
            <p:ph type="body" idx="1"/>
          </p:nvPr>
        </p:nvSpPr>
        <p:spPr bwMode="auto">
          <a:xfrm>
            <a:off x="685800" y="1371600"/>
            <a:ext cx="8001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6573"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fr-FR"/>
          </a:p>
        </p:txBody>
      </p:sp>
      <p:sp>
        <p:nvSpPr>
          <p:cNvPr id="66574"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FR"/>
          </a:p>
        </p:txBody>
      </p:sp>
      <p:sp>
        <p:nvSpPr>
          <p:cNvPr id="66575"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0845A49-1443-48D3-A670-D411AF2CF738}"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66562"/>
                                        </p:tgtEl>
                                        <p:attrNameLst>
                                          <p:attrName>style.visibility</p:attrName>
                                        </p:attrNameLst>
                                      </p:cBhvr>
                                      <p:to>
                                        <p:strVal val="hidden"/>
                                      </p:to>
                                    </p:set>
                                  </p:sub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6572">
                                            <p:txEl>
                                              <p:pRg st="0" end="0"/>
                                            </p:txEl>
                                          </p:spTgt>
                                        </p:tgtEl>
                                        <p:attrNameLst>
                                          <p:attrName>style.visibility</p:attrName>
                                        </p:attrNameLst>
                                      </p:cBhvr>
                                      <p:to>
                                        <p:strVal val="visible"/>
                                      </p:to>
                                    </p:set>
                                    <p:anim to="" calcmode="lin" valueType="num">
                                      <p:cBhvr>
                                        <p:cTn id="13" dur="1" fill="hold"/>
                                        <p:tgtEl>
                                          <p:spTgt spid="66572">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6572">
                                            <p:txEl>
                                              <p:pRg st="1" end="1"/>
                                            </p:txEl>
                                          </p:spTgt>
                                        </p:tgtEl>
                                        <p:attrNameLst>
                                          <p:attrName>style.visibility</p:attrName>
                                        </p:attrNameLst>
                                      </p:cBhvr>
                                      <p:to>
                                        <p:strVal val="visible"/>
                                      </p:to>
                                    </p:set>
                                    <p:anim to="" calcmode="lin" valueType="num">
                                      <p:cBhvr>
                                        <p:cTn id="18" dur="1" fill="hold"/>
                                        <p:tgtEl>
                                          <p:spTgt spid="66572">
                                            <p:txEl>
                                              <p:pRg st="1" end="1"/>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499"/>
                                          </p:stCondLst>
                                        </p:cTn>
                                        <p:tgtEl>
                                          <p:spTgt spid="66572">
                                            <p:txEl>
                                              <p:pRg st="2" end="2"/>
                                            </p:txEl>
                                          </p:spTgt>
                                        </p:tgtEl>
                                        <p:attrNameLst>
                                          <p:attrName>style.visibility</p:attrName>
                                        </p:attrNameLst>
                                      </p:cBhvr>
                                      <p:to>
                                        <p:strVal val="visible"/>
                                      </p:to>
                                    </p:set>
                                    <p:anim to="" calcmode="lin" valueType="num">
                                      <p:cBhvr>
                                        <p:cTn id="21" dur="1" fill="hold"/>
                                        <p:tgtEl>
                                          <p:spTgt spid="66572">
                                            <p:txEl>
                                              <p:pRg st="2" end="2"/>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499"/>
                                          </p:stCondLst>
                                        </p:cTn>
                                        <p:tgtEl>
                                          <p:spTgt spid="66572">
                                            <p:txEl>
                                              <p:pRg st="3" end="3"/>
                                            </p:txEl>
                                          </p:spTgt>
                                        </p:tgtEl>
                                        <p:attrNameLst>
                                          <p:attrName>style.visibility</p:attrName>
                                        </p:attrNameLst>
                                      </p:cBhvr>
                                      <p:to>
                                        <p:strVal val="visible"/>
                                      </p:to>
                                    </p:set>
                                    <p:anim to="" calcmode="lin" valueType="num">
                                      <p:cBhvr>
                                        <p:cTn id="24" dur="1" fill="hold"/>
                                        <p:tgtEl>
                                          <p:spTgt spid="66572">
                                            <p:txEl>
                                              <p:pRg st="3" end="3"/>
                                            </p:txEl>
                                          </p:spTgt>
                                        </p:tgtEl>
                                        <p:attrNameLst>
                                          <p:attrName/>
                                        </p:attrNameLst>
                                      </p:cBhvr>
                                    </p:anim>
                                  </p:childTnLst>
                                </p:cTn>
                              </p:par>
                              <p:par>
                                <p:cTn id="25" presetID="24" presetClass="entr" presetSubtype="0" fill="hold" grpId="0" nodeType="withEffect">
                                  <p:stCondLst>
                                    <p:cond delay="0"/>
                                  </p:stCondLst>
                                  <p:childTnLst>
                                    <p:set>
                                      <p:cBhvr>
                                        <p:cTn id="26" dur="1" fill="hold">
                                          <p:stCondLst>
                                            <p:cond delay="499"/>
                                          </p:stCondLst>
                                        </p:cTn>
                                        <p:tgtEl>
                                          <p:spTgt spid="66572">
                                            <p:txEl>
                                              <p:pRg st="4" end="4"/>
                                            </p:txEl>
                                          </p:spTgt>
                                        </p:tgtEl>
                                        <p:attrNameLst>
                                          <p:attrName>style.visibility</p:attrName>
                                        </p:attrNameLst>
                                      </p:cBhvr>
                                      <p:to>
                                        <p:strVal val="visible"/>
                                      </p:to>
                                    </p:set>
                                    <p:anim to="" calcmode="lin" valueType="num">
                                      <p:cBhvr>
                                        <p:cTn id="27" dur="1" fill="hold"/>
                                        <p:tgtEl>
                                          <p:spTgt spid="6657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P spid="66572" grpId="0" build="p" bldLvl="2" autoUpdateAnimBg="0">
        <p:tmplLst>
          <p:tmpl lvl="1">
            <p:tnLst>
              <p:par>
                <p:cTn presetID="24" presetClass="entr" presetSubtype="0" fill="hold" nodeType="clickEffect">
                  <p:stCondLst>
                    <p:cond delay="0"/>
                  </p:stCondLst>
                  <p:childTnLst>
                    <p:set>
                      <p:cBhvr>
                        <p:cTn dur="1" fill="hold">
                          <p:stCondLst>
                            <p:cond delay="499"/>
                          </p:stCondLst>
                        </p:cTn>
                        <p:tgtEl>
                          <p:spTgt spid="66572"/>
                        </p:tgtEl>
                        <p:attrNameLst>
                          <p:attrName>style.visibility</p:attrName>
                        </p:attrNameLst>
                      </p:cBhvr>
                      <p:to>
                        <p:strVal val="visible"/>
                      </p:to>
                    </p:set>
                    <p:anim to="" calcmode="lin" valueType="num">
                      <p:cBhvr>
                        <p:cTn dur="1" fill="hold"/>
                        <p:tgtEl>
                          <p:spTgt spid="66572"/>
                        </p:tgtEl>
                        <p:attrNameLst>
                          <p:attrName/>
                        </p:attrNameLst>
                      </p:cBhvr>
                    </p:anim>
                  </p:childTnLst>
                </p:cTn>
              </p:par>
            </p:tnLst>
          </p:tmpl>
          <p:tmpl lvl="2">
            <p:tnLst>
              <p:par>
                <p:cTn presetID="24" presetClass="entr" presetSubtype="0" fill="hold" nodeType="clickEffect">
                  <p:stCondLst>
                    <p:cond delay="0"/>
                  </p:stCondLst>
                  <p:childTnLst>
                    <p:set>
                      <p:cBhvr>
                        <p:cTn dur="1" fill="hold">
                          <p:stCondLst>
                            <p:cond delay="499"/>
                          </p:stCondLst>
                        </p:cTn>
                        <p:tgtEl>
                          <p:spTgt spid="66572"/>
                        </p:tgtEl>
                        <p:attrNameLst>
                          <p:attrName>style.visibility</p:attrName>
                        </p:attrNameLst>
                      </p:cBhvr>
                      <p:to>
                        <p:strVal val="visible"/>
                      </p:to>
                    </p:set>
                    <p:anim to="" calcmode="lin" valueType="num">
                      <p:cBhvr>
                        <p:cTn dur="1" fill="hold"/>
                        <p:tgtEl>
                          <p:spTgt spid="66572"/>
                        </p:tgtEl>
                        <p:attrNameLst>
                          <p:attrName/>
                        </p:attrNameLst>
                      </p:cBhvr>
                    </p:anim>
                  </p:childTnLst>
                </p:cTn>
              </p:par>
            </p:tnLst>
          </p:tmpl>
          <p:tmpl lvl="3">
            <p:tnLst>
              <p:par>
                <p:cTn presetID="24" presetClass="entr" presetSubtype="0" fill="hold" nodeType="withEffect">
                  <p:stCondLst>
                    <p:cond delay="0"/>
                  </p:stCondLst>
                  <p:childTnLst>
                    <p:set>
                      <p:cBhvr>
                        <p:cTn dur="1" fill="hold">
                          <p:stCondLst>
                            <p:cond delay="499"/>
                          </p:stCondLst>
                        </p:cTn>
                        <p:tgtEl>
                          <p:spTgt spid="66572"/>
                        </p:tgtEl>
                        <p:attrNameLst>
                          <p:attrName>style.visibility</p:attrName>
                        </p:attrNameLst>
                      </p:cBhvr>
                      <p:to>
                        <p:strVal val="visible"/>
                      </p:to>
                    </p:set>
                    <p:anim to="" calcmode="lin" valueType="num">
                      <p:cBhvr>
                        <p:cTn dur="1" fill="hold"/>
                        <p:tgtEl>
                          <p:spTgt spid="66572"/>
                        </p:tgtEl>
                        <p:attrNameLst>
                          <p:attrName/>
                        </p:attrNameLst>
                      </p:cBhvr>
                    </p:anim>
                  </p:childTnLst>
                </p:cTn>
              </p:par>
            </p:tnLst>
          </p:tmpl>
          <p:tmpl lvl="4">
            <p:tnLst>
              <p:par>
                <p:cTn presetID="24" presetClass="entr" presetSubtype="0" fill="hold" nodeType="withEffect">
                  <p:stCondLst>
                    <p:cond delay="0"/>
                  </p:stCondLst>
                  <p:childTnLst>
                    <p:set>
                      <p:cBhvr>
                        <p:cTn dur="1" fill="hold">
                          <p:stCondLst>
                            <p:cond delay="499"/>
                          </p:stCondLst>
                        </p:cTn>
                        <p:tgtEl>
                          <p:spTgt spid="66572"/>
                        </p:tgtEl>
                        <p:attrNameLst>
                          <p:attrName>style.visibility</p:attrName>
                        </p:attrNameLst>
                      </p:cBhvr>
                      <p:to>
                        <p:strVal val="visible"/>
                      </p:to>
                    </p:set>
                    <p:anim to="" calcmode="lin" valueType="num">
                      <p:cBhvr>
                        <p:cTn dur="1" fill="hold"/>
                        <p:tgtEl>
                          <p:spTgt spid="66572"/>
                        </p:tgtEl>
                        <p:attrNameLst>
                          <p:attrName/>
                        </p:attrNameLst>
                      </p:cBhvr>
                    </p:anim>
                  </p:childTnLst>
                </p:cTn>
              </p:par>
            </p:tnLst>
          </p:tmpl>
          <p:tmpl lvl="5">
            <p:tnLst>
              <p:par>
                <p:cTn presetID="24" presetClass="entr" presetSubtype="0" fill="hold" nodeType="withEffect">
                  <p:stCondLst>
                    <p:cond delay="0"/>
                  </p:stCondLst>
                  <p:childTnLst>
                    <p:set>
                      <p:cBhvr>
                        <p:cTn dur="1" fill="hold">
                          <p:stCondLst>
                            <p:cond delay="499"/>
                          </p:stCondLst>
                        </p:cTn>
                        <p:tgtEl>
                          <p:spTgt spid="66572"/>
                        </p:tgtEl>
                        <p:attrNameLst>
                          <p:attrName>style.visibility</p:attrName>
                        </p:attrNameLst>
                      </p:cBhvr>
                      <p:to>
                        <p:strVal val="visible"/>
                      </p:to>
                    </p:set>
                    <p:anim to="" calcmode="lin" valueType="num">
                      <p:cBhvr>
                        <p:cTn dur="1" fill="hold"/>
                        <p:tgtEl>
                          <p:spTgt spid="66572"/>
                        </p:tgtEl>
                        <p:attrNameLst>
                          <p:attrName/>
                        </p:attrNameLst>
                      </p:cBhvr>
                    </p:anim>
                  </p:childTnLst>
                </p:cTn>
              </p:par>
            </p:tnLst>
          </p:tmpl>
        </p:tmplLst>
      </p:bldP>
    </p:bldLst>
  </p:timing>
  <p:txStyles>
    <p:titleStyle>
      <a:lvl1pPr algn="ctr" rtl="0" eaLnBrk="0" fontAlgn="base" hangingPunct="0">
        <a:spcBef>
          <a:spcPct val="0"/>
        </a:spcBef>
        <a:spcAft>
          <a:spcPct val="0"/>
        </a:spcAft>
        <a:defRPr sz="3600">
          <a:solidFill>
            <a:schemeClr val="hlink"/>
          </a:solidFill>
          <a:latin typeface="+mj-lt"/>
          <a:ea typeface="+mj-ea"/>
          <a:cs typeface="+mj-cs"/>
        </a:defRPr>
      </a:lvl1pPr>
      <a:lvl2pPr algn="ctr" rtl="0" eaLnBrk="0" fontAlgn="base" hangingPunct="0">
        <a:spcBef>
          <a:spcPct val="0"/>
        </a:spcBef>
        <a:spcAft>
          <a:spcPct val="0"/>
        </a:spcAft>
        <a:defRPr sz="3600">
          <a:solidFill>
            <a:schemeClr val="hlink"/>
          </a:solidFill>
          <a:latin typeface="Verdana" pitchFamily="34" charset="0"/>
        </a:defRPr>
      </a:lvl2pPr>
      <a:lvl3pPr algn="ctr" rtl="0" eaLnBrk="0" fontAlgn="base" hangingPunct="0">
        <a:spcBef>
          <a:spcPct val="0"/>
        </a:spcBef>
        <a:spcAft>
          <a:spcPct val="0"/>
        </a:spcAft>
        <a:defRPr sz="3600">
          <a:solidFill>
            <a:schemeClr val="hlink"/>
          </a:solidFill>
          <a:latin typeface="Verdana" pitchFamily="34" charset="0"/>
        </a:defRPr>
      </a:lvl3pPr>
      <a:lvl4pPr algn="ctr" rtl="0" eaLnBrk="0" fontAlgn="base" hangingPunct="0">
        <a:spcBef>
          <a:spcPct val="0"/>
        </a:spcBef>
        <a:spcAft>
          <a:spcPct val="0"/>
        </a:spcAft>
        <a:defRPr sz="3600">
          <a:solidFill>
            <a:schemeClr val="hlink"/>
          </a:solidFill>
          <a:latin typeface="Verdana" pitchFamily="34" charset="0"/>
        </a:defRPr>
      </a:lvl4pPr>
      <a:lvl5pPr algn="ctr" rtl="0" eaLnBrk="0" fontAlgn="base" hangingPunct="0">
        <a:spcBef>
          <a:spcPct val="0"/>
        </a:spcBef>
        <a:spcAft>
          <a:spcPct val="0"/>
        </a:spcAft>
        <a:defRPr sz="3600">
          <a:solidFill>
            <a:schemeClr val="hlink"/>
          </a:solidFill>
          <a:latin typeface="Verdana" pitchFamily="34" charset="0"/>
        </a:defRPr>
      </a:lvl5pPr>
      <a:lvl6pPr marL="457200" algn="ctr" rtl="0" eaLnBrk="0" fontAlgn="base" hangingPunct="0">
        <a:spcBef>
          <a:spcPct val="0"/>
        </a:spcBef>
        <a:spcAft>
          <a:spcPct val="0"/>
        </a:spcAft>
        <a:defRPr sz="3600">
          <a:solidFill>
            <a:schemeClr val="hlink"/>
          </a:solidFill>
          <a:latin typeface="Verdana" pitchFamily="34" charset="0"/>
        </a:defRPr>
      </a:lvl6pPr>
      <a:lvl7pPr marL="914400" algn="ctr" rtl="0" eaLnBrk="0" fontAlgn="base" hangingPunct="0">
        <a:spcBef>
          <a:spcPct val="0"/>
        </a:spcBef>
        <a:spcAft>
          <a:spcPct val="0"/>
        </a:spcAft>
        <a:defRPr sz="3600">
          <a:solidFill>
            <a:schemeClr val="hlink"/>
          </a:solidFill>
          <a:latin typeface="Verdana" pitchFamily="34" charset="0"/>
        </a:defRPr>
      </a:lvl7pPr>
      <a:lvl8pPr marL="1371600" algn="ctr" rtl="0" eaLnBrk="0" fontAlgn="base" hangingPunct="0">
        <a:spcBef>
          <a:spcPct val="0"/>
        </a:spcBef>
        <a:spcAft>
          <a:spcPct val="0"/>
        </a:spcAft>
        <a:defRPr sz="3600">
          <a:solidFill>
            <a:schemeClr val="hlink"/>
          </a:solidFill>
          <a:latin typeface="Verdana" pitchFamily="34" charset="0"/>
        </a:defRPr>
      </a:lvl8pPr>
      <a:lvl9pPr marL="1828800" algn="ctr" rtl="0" eaLnBrk="0" fontAlgn="base" hangingPunct="0">
        <a:spcBef>
          <a:spcPct val="0"/>
        </a:spcBef>
        <a:spcAft>
          <a:spcPct val="0"/>
        </a:spcAft>
        <a:defRPr sz="3600">
          <a:solidFill>
            <a:schemeClr val="hlink"/>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folHlink"/>
          </a:solidFill>
          <a:latin typeface="+mn-lt"/>
          <a:ea typeface="+mn-ea"/>
          <a:cs typeface="+mn-cs"/>
        </a:defRPr>
      </a:lvl1pPr>
      <a:lvl2pPr marL="742950" indent="-285750" algn="l" rtl="0" eaLnBrk="0" fontAlgn="base" hangingPunct="0">
        <a:spcBef>
          <a:spcPct val="20000"/>
        </a:spcBef>
        <a:spcAft>
          <a:spcPct val="0"/>
        </a:spcAft>
        <a:buChar char="–"/>
        <a:defRPr sz="2800">
          <a:solidFill>
            <a:schemeClr val="folHlink"/>
          </a:solidFill>
          <a:latin typeface="+mn-lt"/>
        </a:defRPr>
      </a:lvl2pPr>
      <a:lvl3pPr marL="1143000" indent="-228600" algn="l" rtl="0" eaLnBrk="0" fontAlgn="base" hangingPunct="0">
        <a:spcBef>
          <a:spcPct val="20000"/>
        </a:spcBef>
        <a:spcAft>
          <a:spcPct val="0"/>
        </a:spcAft>
        <a:buChar char="•"/>
        <a:defRPr sz="2800">
          <a:solidFill>
            <a:schemeClr val="folHlink"/>
          </a:solidFill>
          <a:latin typeface="+mn-lt"/>
        </a:defRPr>
      </a:lvl3pPr>
      <a:lvl4pPr marL="1600200" indent="-228600" algn="l" rtl="0" eaLnBrk="0" fontAlgn="base" hangingPunct="0">
        <a:spcBef>
          <a:spcPct val="20000"/>
        </a:spcBef>
        <a:spcAft>
          <a:spcPct val="0"/>
        </a:spcAft>
        <a:buChar char="–"/>
        <a:defRPr sz="2800">
          <a:solidFill>
            <a:schemeClr val="folHlink"/>
          </a:solidFill>
          <a:latin typeface="+mn-lt"/>
        </a:defRPr>
      </a:lvl4pPr>
      <a:lvl5pPr marL="2057400" indent="-228600" algn="l" rtl="0" eaLnBrk="0" fontAlgn="base" hangingPunct="0">
        <a:spcBef>
          <a:spcPct val="20000"/>
        </a:spcBef>
        <a:spcAft>
          <a:spcPct val="0"/>
        </a:spcAft>
        <a:buChar char="»"/>
        <a:defRPr sz="2800">
          <a:solidFill>
            <a:schemeClr val="folHlink"/>
          </a:solidFill>
          <a:latin typeface="+mn-lt"/>
        </a:defRPr>
      </a:lvl5pPr>
      <a:lvl6pPr marL="2514600" indent="-228600" algn="l" rtl="0" eaLnBrk="0" fontAlgn="base" hangingPunct="0">
        <a:spcBef>
          <a:spcPct val="20000"/>
        </a:spcBef>
        <a:spcAft>
          <a:spcPct val="0"/>
        </a:spcAft>
        <a:buChar char="»"/>
        <a:defRPr sz="2800">
          <a:solidFill>
            <a:schemeClr val="folHlink"/>
          </a:solidFill>
          <a:latin typeface="+mn-lt"/>
        </a:defRPr>
      </a:lvl6pPr>
      <a:lvl7pPr marL="2971800" indent="-228600" algn="l" rtl="0" eaLnBrk="0" fontAlgn="base" hangingPunct="0">
        <a:spcBef>
          <a:spcPct val="20000"/>
        </a:spcBef>
        <a:spcAft>
          <a:spcPct val="0"/>
        </a:spcAft>
        <a:buChar char="»"/>
        <a:defRPr sz="2800">
          <a:solidFill>
            <a:schemeClr val="folHlink"/>
          </a:solidFill>
          <a:latin typeface="+mn-lt"/>
        </a:defRPr>
      </a:lvl7pPr>
      <a:lvl8pPr marL="3429000" indent="-228600" algn="l" rtl="0" eaLnBrk="0" fontAlgn="base" hangingPunct="0">
        <a:spcBef>
          <a:spcPct val="20000"/>
        </a:spcBef>
        <a:spcAft>
          <a:spcPct val="0"/>
        </a:spcAft>
        <a:buChar char="»"/>
        <a:defRPr sz="2800">
          <a:solidFill>
            <a:schemeClr val="folHlink"/>
          </a:solidFill>
          <a:latin typeface="+mn-lt"/>
        </a:defRPr>
      </a:lvl8pPr>
      <a:lvl9pPr marL="3886200" indent="-228600" algn="l" rtl="0" eaLnBrk="0" fontAlgn="base" hangingPunct="0">
        <a:spcBef>
          <a:spcPct val="20000"/>
        </a:spcBef>
        <a:spcAft>
          <a:spcPct val="0"/>
        </a:spcAft>
        <a:buChar char="»"/>
        <a:defRPr sz="2800">
          <a:solidFill>
            <a:schemeClr val="folHlink"/>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wmf"/></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4.xml"/></Relationships>
</file>

<file path=ppt/slides/_rels/slide17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173.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oleObject" Target="../embeddings/oleObject2.bin"/></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3.vml"/><Relationship Id="rId1" Type="http://schemas.openxmlformats.org/officeDocument/2006/relationships/themeOverride" Target="../theme/themeOverride2.x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notesSlide" Target="../notesSlides/notesSlide217.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mlDrawing" Target="../drawings/vmlDrawing4.vml"/><Relationship Id="rId1" Type="http://schemas.openxmlformats.org/officeDocument/2006/relationships/themeOverride" Target="../theme/themeOverride3.x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notesSlide" Target="../notesSlides/notesSlide221.xml"/></Relationships>
</file>

<file path=ppt/slides/_rels/slide2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mlDrawing" Target="../drawings/vmlDrawing5.vml"/><Relationship Id="rId1" Type="http://schemas.openxmlformats.org/officeDocument/2006/relationships/themeOverride" Target="../theme/themeOverride4.xml"/><Relationship Id="rId6" Type="http://schemas.openxmlformats.org/officeDocument/2006/relationships/image" Target="../media/image10.emf"/><Relationship Id="rId5" Type="http://schemas.openxmlformats.org/officeDocument/2006/relationships/oleObject" Target="../embeddings/oleObject5.bin"/><Relationship Id="rId4" Type="http://schemas.openxmlformats.org/officeDocument/2006/relationships/notesSlide" Target="../notesSlides/notesSlide222.xml"/></Relationships>
</file>

<file path=ppt/slides/_rels/slide2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mlDrawing" Target="../drawings/vmlDrawing6.vml"/><Relationship Id="rId1" Type="http://schemas.openxmlformats.org/officeDocument/2006/relationships/themeOverride" Target="../theme/themeOverride5.xml"/><Relationship Id="rId6" Type="http://schemas.openxmlformats.org/officeDocument/2006/relationships/image" Target="../media/image11.emf"/><Relationship Id="rId5" Type="http://schemas.openxmlformats.org/officeDocument/2006/relationships/oleObject" Target="../embeddings/oleObject6.bin"/><Relationship Id="rId4" Type="http://schemas.openxmlformats.org/officeDocument/2006/relationships/notesSlide" Target="../notesSlides/notesSlide223.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defRPr/>
            </a:pPr>
            <a:r>
              <a:rPr lang="fr-FR" sz="6000" b="1" baseline="16000" smtClean="0">
                <a:effectLst>
                  <a:outerShdw blurRad="38100" dist="38100" dir="2700000" algn="tl">
                    <a:srgbClr val="000000"/>
                  </a:outerShdw>
                </a:effectLst>
              </a:rPr>
              <a:t>Capital</a:t>
            </a:r>
          </a:p>
        </p:txBody>
      </p:sp>
      <p:sp>
        <p:nvSpPr>
          <p:cNvPr id="5123" name="Rectangle 3"/>
          <p:cNvSpPr>
            <a:spLocks noGrp="1" noChangeArrowheads="1"/>
          </p:cNvSpPr>
          <p:nvPr>
            <p:ph type="subTitle" idx="1"/>
          </p:nvPr>
        </p:nvSpPr>
        <p:spPr/>
        <p:txBody>
          <a:bodyPr/>
          <a:lstStyle/>
          <a:p>
            <a:r>
              <a:rPr lang="fr-FR" smtClean="0"/>
              <a:t>Par Marc Deschenaux</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2000"/>
                                  </p:stCondLst>
                                  <p:iterate type="lt">
                                    <p:tmAbs val="75"/>
                                  </p:iterate>
                                  <p:childTnLst>
                                    <p:set>
                                      <p:cBhvr>
                                        <p:cTn id="6" dur="1" fill="hold">
                                          <p:stCondLst>
                                            <p:cond delay="74"/>
                                          </p:stCondLst>
                                        </p:cTn>
                                        <p:tgtEl>
                                          <p:spTgt spid="5122">
                                            <p:txEl>
                                              <p:pRg st="0" end="0"/>
                                            </p:txEl>
                                          </p:spTgt>
                                        </p:tgtEl>
                                        <p:attrNameLst>
                                          <p:attrName>style.visibility</p:attrName>
                                        </p:attrNameLst>
                                      </p:cBhvr>
                                      <p:to>
                                        <p:strVal val="visible"/>
                                      </p:to>
                                    </p:set>
                                    <p:anim to="" calcmode="lin" valueType="num">
                                      <p:cBhvr>
                                        <p:cTn id="7" dur="1" fill="hold"/>
                                        <p:tgtEl>
                                          <p:spTgt spid="5122">
                                            <p:txEl>
                                              <p:pRg st="0" end="0"/>
                                            </p:txEl>
                                          </p:spTgt>
                                        </p:tgtEl>
                                        <p:attrNameLst>
                                          <p:attrName/>
                                        </p:attrNameLst>
                                      </p:cBhvr>
                                    </p:anim>
                                  </p:childTnLst>
                                </p:cTn>
                              </p:par>
                            </p:childTnLst>
                          </p:cTn>
                        </p:par>
                        <p:par>
                          <p:cTn id="8" fill="hold" nodeType="afterGroup">
                            <p:stCondLst>
                              <p:cond delay="2525"/>
                            </p:stCondLst>
                            <p:childTnLst>
                              <p:par>
                                <p:cTn id="9" presetID="23" presetClass="entr" presetSubtype="288" fill="hold" grpId="0" nodeType="afterEffect">
                                  <p:stCondLst>
                                    <p:cond delay="3000"/>
                                  </p:stCondLst>
                                  <p:iterate type="lt">
                                    <p:tmPct val="100000"/>
                                  </p:iterate>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p:cTn id="11" dur="75" fill="hold"/>
                                        <p:tgtEl>
                                          <p:spTgt spid="5123">
                                            <p:txEl>
                                              <p:pRg st="0" end="0"/>
                                            </p:txEl>
                                          </p:spTgt>
                                        </p:tgtEl>
                                        <p:attrNameLst>
                                          <p:attrName>ppt_w</p:attrName>
                                        </p:attrNameLst>
                                      </p:cBhvr>
                                      <p:tavLst>
                                        <p:tav tm="0">
                                          <p:val>
                                            <p:strVal val="4/3*#ppt_w"/>
                                          </p:val>
                                        </p:tav>
                                        <p:tav tm="100000">
                                          <p:val>
                                            <p:strVal val="#ppt_w"/>
                                          </p:val>
                                        </p:tav>
                                      </p:tavLst>
                                    </p:anim>
                                    <p:anim calcmode="lin" valueType="num">
                                      <p:cBhvr>
                                        <p:cTn id="12" dur="75" fill="hold"/>
                                        <p:tgtEl>
                                          <p:spTgt spid="5123">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rev="1" advAuto="2000"/>
      <p:bldP spid="5123" grpId="0" build="p" autoUpdateAnimBg="0" advAuto="3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fr-FR" smtClean="0"/>
              <a:t>Le Titre</a:t>
            </a:r>
          </a:p>
        </p:txBody>
      </p:sp>
      <p:sp>
        <p:nvSpPr>
          <p:cNvPr id="18435" name="Rectangle 3"/>
          <p:cNvSpPr>
            <a:spLocks noGrp="1" noChangeArrowheads="1"/>
          </p:cNvSpPr>
          <p:nvPr>
            <p:ph type="body" idx="1"/>
          </p:nvPr>
        </p:nvSpPr>
        <p:spPr/>
        <p:txBody>
          <a:bodyPr/>
          <a:lstStyle/>
          <a:p>
            <a:r>
              <a:rPr lang="fr-FR" smtClean="0"/>
              <a:t>Le Titre est un Papier-Valeur dans lequel un droit est incorporé d ’une manière telle qu’il est impossible de faire valoir ce droit ou de le transférer indépendamment du Titre.</a:t>
            </a:r>
          </a:p>
        </p:txBody>
      </p:sp>
    </p:spTree>
  </p:cSld>
  <p:clrMapOvr>
    <a:masterClrMapping/>
  </p:clrMapOvr>
  <p:transition spd="slow">
    <p:random/>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1143000"/>
          </a:xfrm>
        </p:spPr>
        <p:txBody>
          <a:bodyPr/>
          <a:lstStyle/>
          <a:p>
            <a:r>
              <a:rPr lang="fr-FR" smtClean="0"/>
              <a:t>La Prospection du Capital II</a:t>
            </a:r>
          </a:p>
        </p:txBody>
      </p:sp>
      <p:sp>
        <p:nvSpPr>
          <p:cNvPr id="109571" name="Rectangle 3"/>
          <p:cNvSpPr>
            <a:spLocks noGrp="1" noChangeArrowheads="1"/>
          </p:cNvSpPr>
          <p:nvPr>
            <p:ph type="body" idx="1"/>
          </p:nvPr>
        </p:nvSpPr>
        <p:spPr>
          <a:xfrm>
            <a:off x="685800" y="1371600"/>
            <a:ext cx="8001000" cy="5105400"/>
          </a:xfrm>
        </p:spPr>
        <p:txBody>
          <a:bodyPr/>
          <a:lstStyle/>
          <a:p>
            <a:r>
              <a:rPr lang="fr-FR" smtClean="0"/>
              <a:t>Contrairement à la croyance populaire, le risque n’est pas que la communauté financière ne parle pas à l’Entrepreneur, mais plutôt qu’elle l'écoute longuement sans intention d’investir.</a:t>
            </a:r>
          </a:p>
          <a:p>
            <a:r>
              <a:rPr lang="fr-FR" smtClean="0"/>
              <a:t>Pire, parfois même sans capacité pécuniaire d’investir.</a:t>
            </a:r>
          </a:p>
          <a:p>
            <a:r>
              <a:rPr lang="fr-FR" smtClean="0"/>
              <a:t>Ce second point mérite toute l’attention de l’Entrepreneur. Tuons une légende :</a:t>
            </a:r>
          </a:p>
          <a:p>
            <a:r>
              <a:rPr lang="fr-FR" smtClean="0"/>
              <a:t>Tous les membres de la communauté financière ne sont pas riches et les meilleurs, les plus efficaces d’entre eux ne le sont souvent pas.</a:t>
            </a:r>
          </a:p>
        </p:txBody>
      </p:sp>
    </p:spTree>
  </p:cSld>
  <p:clrMapOvr>
    <a:masterClrMapping/>
  </p:clrMapOvr>
  <p:transition>
    <p:random/>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0" y="0"/>
            <a:ext cx="9144000" cy="1143000"/>
          </a:xfrm>
        </p:spPr>
        <p:txBody>
          <a:bodyPr/>
          <a:lstStyle/>
          <a:p>
            <a:r>
              <a:rPr lang="fr-FR" smtClean="0"/>
              <a:t>La Prospection du Capital III</a:t>
            </a:r>
          </a:p>
        </p:txBody>
      </p:sp>
      <p:sp>
        <p:nvSpPr>
          <p:cNvPr id="110595" name="Rectangle 3"/>
          <p:cNvSpPr>
            <a:spLocks noGrp="1" noChangeArrowheads="1"/>
          </p:cNvSpPr>
          <p:nvPr>
            <p:ph type="body" idx="1"/>
          </p:nvPr>
        </p:nvSpPr>
        <p:spPr>
          <a:xfrm>
            <a:off x="381000" y="1066800"/>
            <a:ext cx="8305800" cy="5410200"/>
          </a:xfrm>
        </p:spPr>
        <p:txBody>
          <a:bodyPr/>
          <a:lstStyle/>
          <a:p>
            <a:r>
              <a:rPr lang="fr-FR" smtClean="0"/>
              <a:t>Rappelez-vous ce que j’ai dit sur la Communauté Financière:</a:t>
            </a:r>
          </a:p>
          <a:p>
            <a:r>
              <a:rPr lang="fr-FR" smtClean="0"/>
              <a:t>Contrairement à la croyance populaire, le risque n’est pas que la communauté financière ne par le pas à l’Entrepreneur, mais plutôt qu’elle l'écoute longuement sans intention d’investir.</a:t>
            </a:r>
          </a:p>
          <a:p>
            <a:r>
              <a:rPr lang="fr-FR" smtClean="0"/>
              <a:t>Pire, parfois même sans capacité pécuniaire d’investir. Ce second point mérite toute l’attention de l’Entrepreneur. Tuons une légende :</a:t>
            </a:r>
          </a:p>
          <a:p>
            <a:r>
              <a:rPr lang="fr-FR" smtClean="0"/>
              <a:t>Tous les membres de la communauté financière ne sont pas riches et les meilleurs, les plus efficaces d’entre eux ne le sont souvent pas.</a:t>
            </a:r>
          </a:p>
        </p:txBody>
      </p:sp>
    </p:spTree>
  </p:cSld>
  <p:clrMapOvr>
    <a:masterClrMapping/>
  </p:clrMapOvr>
  <p:transition>
    <p:random/>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0"/>
            <a:ext cx="9144000" cy="1143000"/>
          </a:xfrm>
        </p:spPr>
        <p:txBody>
          <a:bodyPr/>
          <a:lstStyle/>
          <a:p>
            <a:r>
              <a:rPr lang="fr-FR" smtClean="0"/>
              <a:t>La Prospection du Capital IV</a:t>
            </a:r>
          </a:p>
        </p:txBody>
      </p:sp>
      <p:sp>
        <p:nvSpPr>
          <p:cNvPr id="111619" name="Rectangle 3"/>
          <p:cNvSpPr>
            <a:spLocks noGrp="1" noChangeArrowheads="1"/>
          </p:cNvSpPr>
          <p:nvPr>
            <p:ph type="body" idx="1"/>
          </p:nvPr>
        </p:nvSpPr>
        <p:spPr>
          <a:xfrm>
            <a:off x="685800" y="1371600"/>
            <a:ext cx="8001000" cy="5105400"/>
          </a:xfrm>
        </p:spPr>
        <p:txBody>
          <a:bodyPr/>
          <a:lstStyle/>
          <a:p>
            <a:pPr>
              <a:buFontTx/>
              <a:buNone/>
            </a:pPr>
            <a:r>
              <a:rPr lang="fr-FR" smtClean="0"/>
              <a:t>	Il est donc vital que le Promoteur du Titre de l’Émission puisse:</a:t>
            </a:r>
          </a:p>
          <a:p>
            <a:r>
              <a:rPr lang="fr-FR" smtClean="0"/>
              <a:t>qualifier chaque prospect, identifier sa spécialité et sa profession réelles.</a:t>
            </a:r>
          </a:p>
          <a:p>
            <a:r>
              <a:rPr lang="fr-FR" smtClean="0"/>
              <a:t>s’assurer de l’adéquation du Titre aux besoins et aux exigences du Prospect.</a:t>
            </a:r>
          </a:p>
        </p:txBody>
      </p:sp>
    </p:spTree>
  </p:cSld>
  <p:clrMapOvr>
    <a:masterClrMapping/>
  </p:clrMapOvr>
  <p:transition>
    <p:random/>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0" y="0"/>
            <a:ext cx="9144000" cy="1143000"/>
          </a:xfrm>
        </p:spPr>
        <p:txBody>
          <a:bodyPr/>
          <a:lstStyle/>
          <a:p>
            <a:r>
              <a:rPr lang="fr-FR" smtClean="0"/>
              <a:t>La Prospection du Capital V</a:t>
            </a:r>
          </a:p>
        </p:txBody>
      </p:sp>
      <p:sp>
        <p:nvSpPr>
          <p:cNvPr id="112643" name="Rectangle 3"/>
          <p:cNvSpPr>
            <a:spLocks noGrp="1" noChangeArrowheads="1"/>
          </p:cNvSpPr>
          <p:nvPr>
            <p:ph type="body" idx="1"/>
          </p:nvPr>
        </p:nvSpPr>
        <p:spPr>
          <a:xfrm>
            <a:off x="685800" y="1371600"/>
            <a:ext cx="8001000" cy="5105400"/>
          </a:xfrm>
        </p:spPr>
        <p:txBody>
          <a:bodyPr/>
          <a:lstStyle/>
          <a:p>
            <a:r>
              <a:rPr lang="fr-FR" smtClean="0"/>
              <a:t>Tom Hopkins a dit: « L’Homme achète avec émotion et s’en défend avec logique. »</a:t>
            </a:r>
          </a:p>
          <a:p>
            <a:r>
              <a:rPr lang="fr-FR" smtClean="0"/>
              <a:t>D’après mon expérience, l’Investisseur est plus émotionnel dans ses décisions d’investissement que le consommateur ne l’est dans ses décisions d’achat.</a:t>
            </a:r>
          </a:p>
        </p:txBody>
      </p:sp>
    </p:spTree>
  </p:cSld>
  <p:clrMapOvr>
    <a:masterClrMapping/>
  </p:clrMapOvr>
  <p:transition>
    <p:random/>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0" y="0"/>
            <a:ext cx="9144000" cy="1143000"/>
          </a:xfrm>
        </p:spPr>
        <p:txBody>
          <a:bodyPr/>
          <a:lstStyle/>
          <a:p>
            <a:r>
              <a:rPr lang="fr-FR" smtClean="0"/>
              <a:t>La Prospection du Capital VI</a:t>
            </a:r>
          </a:p>
        </p:txBody>
      </p:sp>
      <p:sp>
        <p:nvSpPr>
          <p:cNvPr id="113667" name="Rectangle 3"/>
          <p:cNvSpPr>
            <a:spLocks noGrp="1" noChangeArrowheads="1"/>
          </p:cNvSpPr>
          <p:nvPr>
            <p:ph type="body" idx="1"/>
          </p:nvPr>
        </p:nvSpPr>
        <p:spPr>
          <a:xfrm>
            <a:off x="685800" y="1371600"/>
            <a:ext cx="8001000" cy="5105400"/>
          </a:xfrm>
        </p:spPr>
        <p:txBody>
          <a:bodyPr/>
          <a:lstStyle/>
          <a:p>
            <a:r>
              <a:rPr lang="fr-FR" smtClean="0"/>
              <a:t>Ce phénomènes tient à de multiples raisons:</a:t>
            </a:r>
          </a:p>
          <a:p>
            <a:pPr lvl="1"/>
            <a:r>
              <a:rPr lang="fr-FR" smtClean="0"/>
              <a:t>D’abord l’orgueil humain. La plupart des membres de la Communauté Financière sont convaincus d’être rationnels, pragmatiques, orientés profit et ne sont plus attentifs à leurs propres défauts, ni conscients de leurs propres faiblesses.</a:t>
            </a:r>
          </a:p>
          <a:p>
            <a:pPr lvl="1"/>
            <a:r>
              <a:rPr lang="fr-FR" smtClean="0"/>
              <a:t>L’Investisseur s’identifie à l’image de la Société ou de ses dirigeants. Émotionnellement, il « paye le prix d’adhésion au club » en investissant. </a:t>
            </a:r>
            <a:r>
              <a:rPr lang="fr-FR" smtClean="0">
                <a:solidFill>
                  <a:schemeClr val="tx1"/>
                </a:solidFill>
              </a:rPr>
              <a:t>Investment Biases</a:t>
            </a:r>
            <a:endParaRPr lang="fr-FR" smtClean="0"/>
          </a:p>
        </p:txBody>
      </p:sp>
    </p:spTree>
  </p:cSld>
  <p:clrMapOvr>
    <a:masterClrMapping/>
  </p:clrMapOvr>
  <p:transition>
    <p:random/>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0" y="0"/>
            <a:ext cx="9144000" cy="1143000"/>
          </a:xfrm>
        </p:spPr>
        <p:txBody>
          <a:bodyPr/>
          <a:lstStyle/>
          <a:p>
            <a:r>
              <a:rPr lang="fr-FR" smtClean="0"/>
              <a:t>La Prospection du Capital VII</a:t>
            </a:r>
          </a:p>
        </p:txBody>
      </p:sp>
      <p:sp>
        <p:nvSpPr>
          <p:cNvPr id="114691" name="Rectangle 3"/>
          <p:cNvSpPr>
            <a:spLocks noGrp="1" noChangeArrowheads="1"/>
          </p:cNvSpPr>
          <p:nvPr>
            <p:ph type="body" idx="1"/>
          </p:nvPr>
        </p:nvSpPr>
        <p:spPr>
          <a:xfrm>
            <a:off x="381000" y="1371600"/>
            <a:ext cx="8763000" cy="5105400"/>
          </a:xfrm>
        </p:spPr>
        <p:txBody>
          <a:bodyPr/>
          <a:lstStyle/>
          <a:p>
            <a:pPr lvl="1">
              <a:spcBef>
                <a:spcPct val="0"/>
              </a:spcBef>
            </a:pPr>
            <a:r>
              <a:rPr lang="fr-FR" smtClean="0"/>
              <a:t>D’une manière générale, les membres de la Communauté Financière prennent plaisir à discuter d’une nouvelle entreprise, surtout si elle a trait à une nouvelle technologie, à quelque chose de jamais vu, de caractère original ou de prestigieux, en un mot, qui flatte l’ego.</a:t>
            </a:r>
          </a:p>
          <a:p>
            <a:pPr lvl="1">
              <a:spcBef>
                <a:spcPct val="0"/>
              </a:spcBef>
            </a:pPr>
            <a:r>
              <a:rPr lang="fr-FR" smtClean="0"/>
              <a:t>Ils aiment :</a:t>
            </a:r>
          </a:p>
          <a:p>
            <a:pPr lvl="2">
              <a:spcBef>
                <a:spcPct val="0"/>
              </a:spcBef>
            </a:pPr>
            <a:r>
              <a:rPr lang="fr-FR" smtClean="0"/>
              <a:t>l’agitation fébrile de la genèse de l’Entreprise.</a:t>
            </a:r>
          </a:p>
          <a:p>
            <a:pPr lvl="2">
              <a:spcBef>
                <a:spcPct val="0"/>
              </a:spcBef>
            </a:pPr>
            <a:r>
              <a:rPr lang="fr-FR" smtClean="0"/>
              <a:t>penser qu’ils sont les les premiers à voir ou à savoir, la nouveauté;</a:t>
            </a:r>
          </a:p>
          <a:p>
            <a:pPr lvl="2">
              <a:spcBef>
                <a:spcPct val="0"/>
              </a:spcBef>
            </a:pPr>
            <a:r>
              <a:rPr lang="fr-FR" smtClean="0"/>
              <a:t>le défi;</a:t>
            </a:r>
          </a:p>
          <a:p>
            <a:pPr lvl="2">
              <a:spcBef>
                <a:spcPct val="0"/>
              </a:spcBef>
            </a:pPr>
            <a:r>
              <a:rPr lang="fr-FR" smtClean="0"/>
              <a:t>l’imprévisibilité de l’issue de l’affaire.</a:t>
            </a:r>
          </a:p>
        </p:txBody>
      </p:sp>
    </p:spTree>
  </p:cSld>
  <p:clrMapOvr>
    <a:masterClrMapping/>
  </p:clrMapOvr>
  <p:transition>
    <p:rand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0"/>
            <a:ext cx="9144000" cy="1143000"/>
          </a:xfrm>
        </p:spPr>
        <p:txBody>
          <a:bodyPr/>
          <a:lstStyle/>
          <a:p>
            <a:r>
              <a:rPr lang="fr-FR" smtClean="0"/>
              <a:t>La Prospection du Capital VIII</a:t>
            </a:r>
          </a:p>
        </p:txBody>
      </p:sp>
      <p:sp>
        <p:nvSpPr>
          <p:cNvPr id="115715" name="Rectangle 3"/>
          <p:cNvSpPr>
            <a:spLocks noGrp="1" noChangeArrowheads="1"/>
          </p:cNvSpPr>
          <p:nvPr>
            <p:ph type="body" idx="1"/>
          </p:nvPr>
        </p:nvSpPr>
        <p:spPr>
          <a:xfrm>
            <a:off x="381000" y="1371600"/>
            <a:ext cx="8382000" cy="5105400"/>
          </a:xfrm>
        </p:spPr>
        <p:txBody>
          <a:bodyPr/>
          <a:lstStyle/>
          <a:p>
            <a:pPr>
              <a:spcBef>
                <a:spcPct val="0"/>
              </a:spcBef>
            </a:pPr>
            <a:r>
              <a:rPr lang="fr-FR" smtClean="0"/>
              <a:t>Tout ceci signifie que normalement, la Communauté Financière va vous prendre beaucoup de temps.</a:t>
            </a:r>
          </a:p>
          <a:p>
            <a:pPr>
              <a:spcBef>
                <a:spcPct val="0"/>
              </a:spcBef>
            </a:pPr>
            <a:r>
              <a:rPr lang="fr-FR" smtClean="0"/>
              <a:t>Mais le gros problème est qu’ils ne vont pas vous donner un seul centime si les critères d’intervention ou d’investissement ne sont pas réunis.</a:t>
            </a:r>
          </a:p>
          <a:p>
            <a:pPr>
              <a:spcBef>
                <a:spcPct val="0"/>
              </a:spcBef>
            </a:pPr>
            <a:r>
              <a:rPr lang="fr-FR" smtClean="0"/>
              <a:t>Si ce ne sont pas des professionnels, c’est encore pire. Ils risquent de ne pas investir, justement parce que vous leur avez parlé !!!</a:t>
            </a:r>
          </a:p>
        </p:txBody>
      </p:sp>
    </p:spTree>
  </p:cSld>
  <p:clrMapOvr>
    <a:masterClrMapping/>
  </p:clrMapOvr>
  <p:transition>
    <p:random/>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1143000"/>
          </a:xfrm>
        </p:spPr>
        <p:txBody>
          <a:bodyPr/>
          <a:lstStyle/>
          <a:p>
            <a:r>
              <a:rPr lang="fr-FR" smtClean="0"/>
              <a:t>La Prospection du Capital IX</a:t>
            </a:r>
          </a:p>
        </p:txBody>
      </p:sp>
      <p:sp>
        <p:nvSpPr>
          <p:cNvPr id="116739" name="Rectangle 3"/>
          <p:cNvSpPr>
            <a:spLocks noGrp="1" noChangeArrowheads="1"/>
          </p:cNvSpPr>
          <p:nvPr>
            <p:ph type="body" idx="1"/>
          </p:nvPr>
        </p:nvSpPr>
        <p:spPr>
          <a:xfrm>
            <a:off x="381000" y="1371600"/>
            <a:ext cx="8382000" cy="5105400"/>
          </a:xfrm>
        </p:spPr>
        <p:txBody>
          <a:bodyPr/>
          <a:lstStyle/>
          <a:p>
            <a:pPr>
              <a:spcBef>
                <a:spcPct val="0"/>
              </a:spcBef>
            </a:pPr>
            <a:r>
              <a:rPr lang="fr-FR" smtClean="0"/>
              <a:t>En conséquence, le Promoteur doit donc formater sa communication et suivre des procédures précises afin de ne pas perdre trop de temps, sans pour autant être indisponible.</a:t>
            </a:r>
          </a:p>
          <a:p>
            <a:pPr>
              <a:spcBef>
                <a:spcPct val="0"/>
              </a:spcBef>
            </a:pPr>
            <a:r>
              <a:rPr lang="fr-FR" smtClean="0"/>
              <a:t>La clé du succès est dans l’équilibre de ce compromis.</a:t>
            </a:r>
          </a:p>
          <a:p>
            <a:pPr>
              <a:spcBef>
                <a:spcPct val="0"/>
              </a:spcBef>
            </a:pPr>
            <a:r>
              <a:rPr lang="fr-FR" smtClean="0"/>
              <a:t>Puisque la Communauté Financière croit aux business plans, à l’information générale et aux projections à cinq ans, la meilleure chose que l’Entrepreneur puisse faire pour bien positionner son Entreprise sur le marché des capitaux, c’est d’avoir une documentation de société prête, comme conseillé dans START.</a:t>
            </a:r>
          </a:p>
        </p:txBody>
      </p:sp>
    </p:spTree>
  </p:cSld>
  <p:clrMapOvr>
    <a:masterClrMapping/>
  </p:clrMapOvr>
  <p:transition>
    <p:random/>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0" y="0"/>
            <a:ext cx="9144000" cy="1143000"/>
          </a:xfrm>
        </p:spPr>
        <p:txBody>
          <a:bodyPr/>
          <a:lstStyle/>
          <a:p>
            <a:r>
              <a:rPr lang="fr-FR" smtClean="0"/>
              <a:t>La Prospection du Capital X</a:t>
            </a:r>
          </a:p>
        </p:txBody>
      </p:sp>
      <p:sp>
        <p:nvSpPr>
          <p:cNvPr id="117763" name="Rectangle 3"/>
          <p:cNvSpPr>
            <a:spLocks noGrp="1" noChangeArrowheads="1"/>
          </p:cNvSpPr>
          <p:nvPr>
            <p:ph type="body" idx="1"/>
          </p:nvPr>
        </p:nvSpPr>
        <p:spPr>
          <a:xfrm>
            <a:off x="381000" y="1371600"/>
            <a:ext cx="8382000" cy="5105400"/>
          </a:xfrm>
        </p:spPr>
        <p:txBody>
          <a:bodyPr/>
          <a:lstStyle/>
          <a:p>
            <a:pPr>
              <a:spcBef>
                <a:spcPct val="0"/>
              </a:spcBef>
            </a:pPr>
            <a:r>
              <a:rPr lang="fr-FR" smtClean="0"/>
              <a:t>La Tradition veut que l’Entreprise accroche la Communauté Financière par le Résumé du Business Plan, de 3 à 5 pages souvent appelé par sa désignation anglo-saxonne « executive summary ».</a:t>
            </a:r>
          </a:p>
          <a:p>
            <a:pPr>
              <a:spcBef>
                <a:spcPct val="0"/>
              </a:spcBef>
            </a:pPr>
            <a:r>
              <a:rPr lang="fr-FR" smtClean="0"/>
              <a:t>Souvent, le Résumé est conçu comme si l’Entreprise avait l’histoire d’une multinationale dont l’Entrepreneur est le Fondateur.</a:t>
            </a:r>
          </a:p>
          <a:p>
            <a:pPr>
              <a:spcBef>
                <a:spcPct val="0"/>
              </a:spcBef>
            </a:pPr>
            <a:r>
              <a:rPr lang="fr-FR" smtClean="0"/>
              <a:t>C’est en lisant le Résumé que le membre de la Communauté Financière décide de l’intérêt de l’Opportunité de sa compatibilité avec ses critères d’investissement, de sa qualité et de son gain potentiel.</a:t>
            </a:r>
          </a:p>
        </p:txBody>
      </p:sp>
    </p:spTree>
  </p:cSld>
  <p:clrMapOvr>
    <a:masterClrMapping/>
  </p:clrMapOvr>
  <p:transition>
    <p:random/>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0" y="0"/>
            <a:ext cx="9144000" cy="1143000"/>
          </a:xfrm>
        </p:spPr>
        <p:txBody>
          <a:bodyPr/>
          <a:lstStyle/>
          <a:p>
            <a:r>
              <a:rPr lang="fr-FR" smtClean="0"/>
              <a:t>La Prospection du Capital XI</a:t>
            </a:r>
          </a:p>
        </p:txBody>
      </p:sp>
      <p:sp>
        <p:nvSpPr>
          <p:cNvPr id="118787" name="Rectangle 3"/>
          <p:cNvSpPr>
            <a:spLocks noGrp="1" noChangeArrowheads="1"/>
          </p:cNvSpPr>
          <p:nvPr>
            <p:ph type="body" idx="1"/>
          </p:nvPr>
        </p:nvSpPr>
        <p:spPr>
          <a:xfrm>
            <a:off x="381000" y="1371600"/>
            <a:ext cx="8382000" cy="5105400"/>
          </a:xfrm>
        </p:spPr>
        <p:txBody>
          <a:bodyPr/>
          <a:lstStyle/>
          <a:p>
            <a:pPr>
              <a:spcBef>
                <a:spcPct val="0"/>
              </a:spcBef>
            </a:pPr>
            <a:r>
              <a:rPr lang="fr-FR" smtClean="0"/>
              <a:t>Néanmoins, la plupart des Prospects, membres de la Communauté Financière ou pas, aiment avoir une pile de papier à côté, histoire d’être rassurés sur l’étude de faisabilité effectuée par l’Entrepreneur, même si ils ne la liront jamais.</a:t>
            </a:r>
          </a:p>
          <a:p>
            <a:pPr>
              <a:spcBef>
                <a:spcPct val="0"/>
              </a:spcBef>
            </a:pPr>
            <a:r>
              <a:rPr lang="fr-FR" smtClean="0"/>
              <a:t>Ils aiment savoir qu’une étude sérieuse existe, qu’elle leur a été remise afin de se justifier envers les tiers critiques, parents, conseillers ou amis.</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r-FR" smtClean="0"/>
              <a:t>La Classe du Titre</a:t>
            </a:r>
          </a:p>
        </p:txBody>
      </p:sp>
      <p:sp>
        <p:nvSpPr>
          <p:cNvPr id="19459" name="Rectangle 3"/>
          <p:cNvSpPr>
            <a:spLocks noGrp="1" noChangeArrowheads="1"/>
          </p:cNvSpPr>
          <p:nvPr>
            <p:ph type="body" idx="1"/>
          </p:nvPr>
        </p:nvSpPr>
        <p:spPr/>
        <p:txBody>
          <a:bodyPr/>
          <a:lstStyle/>
          <a:p>
            <a:r>
              <a:rPr lang="fr-FR" smtClean="0"/>
              <a:t>Bien qu’il existe de nombreuses Classes de Titres, nous ne retiendrons ici que les deux Classes fondamentales correspondant aux deux Classes fondamentales de financement:</a:t>
            </a:r>
          </a:p>
          <a:p>
            <a:pPr lvl="1"/>
            <a:r>
              <a:rPr lang="fr-FR" smtClean="0"/>
              <a:t>Le Titre de Créance (Debt Security), qui est généralement une Obligation.</a:t>
            </a:r>
          </a:p>
          <a:p>
            <a:pPr lvl="1"/>
            <a:r>
              <a:rPr lang="fr-FR" smtClean="0"/>
              <a:t>Le Titre de Capital (Equity Security), qui est généralement une Action.</a:t>
            </a:r>
          </a:p>
        </p:txBody>
      </p:sp>
    </p:spTree>
  </p:cSld>
  <p:clrMapOvr>
    <a:masterClrMapping/>
  </p:clrMapOvr>
  <p:transition spd="slow">
    <p:random/>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0"/>
            <a:ext cx="9144000" cy="1143000"/>
          </a:xfrm>
        </p:spPr>
        <p:txBody>
          <a:bodyPr/>
          <a:lstStyle/>
          <a:p>
            <a:r>
              <a:rPr lang="fr-FR" smtClean="0"/>
              <a:t>La Prospection du Capital XII</a:t>
            </a:r>
            <a:br>
              <a:rPr lang="fr-FR" smtClean="0"/>
            </a:br>
            <a:r>
              <a:rPr lang="fr-FR" smtClean="0"/>
              <a:t>Connaître son Interlocuteur I</a:t>
            </a:r>
          </a:p>
        </p:txBody>
      </p:sp>
      <p:sp>
        <p:nvSpPr>
          <p:cNvPr id="119811" name="Rectangle 4"/>
          <p:cNvSpPr>
            <a:spLocks noGrp="1" noChangeArrowheads="1"/>
          </p:cNvSpPr>
          <p:nvPr>
            <p:ph type="body" idx="1"/>
          </p:nvPr>
        </p:nvSpPr>
        <p:spPr>
          <a:noFill/>
        </p:spPr>
        <p:txBody>
          <a:bodyPr/>
          <a:lstStyle/>
          <a:p>
            <a:r>
              <a:rPr lang="fr-FR" smtClean="0"/>
              <a:t>Le meilleur Prospect est souvent peu enthousiaste.</a:t>
            </a:r>
          </a:p>
          <a:p>
            <a:r>
              <a:rPr lang="fr-FR" smtClean="0"/>
              <a:t>Son attitude est usuellement blasée.</a:t>
            </a:r>
          </a:p>
          <a:p>
            <a:r>
              <a:rPr lang="fr-FR" smtClean="0"/>
              <a:t>Le Prospect le plus enthousiaste est souvent celui qui voudrait faire la même chose que l’Entrepreneur mais qui n’en a pas la possibilité à cause des restrictions dans son organisation.</a:t>
            </a:r>
          </a:p>
          <a:p>
            <a:r>
              <a:rPr lang="fr-FR" smtClean="0"/>
              <a:t>Beaucoup de cadres de banques entrent dans cette catégorie.</a:t>
            </a:r>
          </a:p>
          <a:p>
            <a:r>
              <a:rPr lang="fr-FR" smtClean="0"/>
              <a:t>Si  le dossier de l’Entrepreneur est bon et qu’il s’adresse à la bonne personne, c’est beaucoup plus facile.</a:t>
            </a:r>
          </a:p>
        </p:txBody>
      </p:sp>
    </p:spTree>
  </p:cSld>
  <p:clrMapOvr>
    <a:masterClrMapping/>
  </p:clrMapOvr>
  <p:transition>
    <p:random/>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0" y="0"/>
            <a:ext cx="9144000" cy="1143000"/>
          </a:xfrm>
        </p:spPr>
        <p:txBody>
          <a:bodyPr/>
          <a:lstStyle/>
          <a:p>
            <a:r>
              <a:rPr lang="fr-FR" smtClean="0"/>
              <a:t>La Prospection du Capital XIII</a:t>
            </a:r>
            <a:br>
              <a:rPr lang="fr-FR" smtClean="0"/>
            </a:br>
            <a:r>
              <a:rPr lang="fr-FR" smtClean="0"/>
              <a:t>Connaître son Interlocuteur II</a:t>
            </a:r>
          </a:p>
        </p:txBody>
      </p:sp>
      <p:sp>
        <p:nvSpPr>
          <p:cNvPr id="120835" name="Rectangle 5"/>
          <p:cNvSpPr>
            <a:spLocks noGrp="1" noChangeArrowheads="1"/>
          </p:cNvSpPr>
          <p:nvPr>
            <p:ph type="body" idx="1"/>
          </p:nvPr>
        </p:nvSpPr>
        <p:spPr>
          <a:xfrm>
            <a:off x="685800" y="1371600"/>
            <a:ext cx="7924800" cy="4724400"/>
          </a:xfrm>
          <a:noFill/>
        </p:spPr>
        <p:txBody>
          <a:bodyPr/>
          <a:lstStyle/>
          <a:p>
            <a:r>
              <a:rPr lang="fr-FR" smtClean="0"/>
              <a:t>Si l’Entrepreneur s’adresse à la mauvaise personne même avec un bon dossier, il n’obtient généralement pas son financement.</a:t>
            </a:r>
          </a:p>
          <a:p>
            <a:r>
              <a:rPr lang="fr-FR" smtClean="0"/>
              <a:t>Si l’Entrepreneur s’adresse à la bonne personne mais avec un mauvais dossier, elle pourra peut-être l’aider à le redresser, mais il ne faut pas compter dessus.</a:t>
            </a:r>
          </a:p>
          <a:p>
            <a:r>
              <a:rPr lang="fr-FR" smtClean="0"/>
              <a:t>La clé du succès est de s’adresser à des gens ouverts et financièrement capables.</a:t>
            </a:r>
          </a:p>
        </p:txBody>
      </p:sp>
    </p:spTree>
  </p:cSld>
  <p:clrMapOvr>
    <a:masterClrMapping/>
  </p:clrMapOvr>
  <p:transition>
    <p:random/>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fr-FR" smtClean="0"/>
              <a:t>La Prospection du Capital XIV</a:t>
            </a:r>
            <a:br>
              <a:rPr lang="fr-FR" smtClean="0"/>
            </a:br>
            <a:r>
              <a:rPr lang="fr-FR" smtClean="0"/>
              <a:t>Connaître son Interlocuteur III</a:t>
            </a:r>
          </a:p>
        </p:txBody>
      </p:sp>
      <p:sp>
        <p:nvSpPr>
          <p:cNvPr id="121859" name="Rectangle 5"/>
          <p:cNvSpPr>
            <a:spLocks noGrp="1" noChangeArrowheads="1"/>
          </p:cNvSpPr>
          <p:nvPr>
            <p:ph type="body" idx="1"/>
          </p:nvPr>
        </p:nvSpPr>
        <p:spPr>
          <a:xfrm>
            <a:off x="685800" y="1371600"/>
            <a:ext cx="7924800" cy="4724400"/>
          </a:xfrm>
          <a:noFill/>
        </p:spPr>
        <p:txBody>
          <a:bodyPr/>
          <a:lstStyle/>
          <a:p>
            <a:r>
              <a:rPr lang="fr-FR" smtClean="0"/>
              <a:t>Écoutez jusqu’à ce que ça vous fasse mal !</a:t>
            </a:r>
          </a:p>
          <a:p>
            <a:r>
              <a:rPr lang="fr-FR" smtClean="0"/>
              <a:t>Ensuite essayez de donner au Prospect ce qu’il veut ou d’en être le plus proche possible.</a:t>
            </a:r>
          </a:p>
          <a:p>
            <a:r>
              <a:rPr lang="fr-FR" smtClean="0"/>
              <a:t>Si vous pensez ne pas pouvoir satisfaire son exigence, dites-le lui clairement en indiquant ce que vous ne pouvez lui donner et pourquoi.</a:t>
            </a:r>
          </a:p>
          <a:p>
            <a:r>
              <a:rPr lang="fr-FR" smtClean="0"/>
              <a:t>Dès cet instant, la balle sera dans son camp !</a:t>
            </a:r>
          </a:p>
        </p:txBody>
      </p:sp>
    </p:spTree>
  </p:cSld>
  <p:clrMapOvr>
    <a:masterClrMapping/>
  </p:clrMapOvr>
  <p:transition>
    <p:random/>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fr-FR" smtClean="0"/>
              <a:t>La Prospection du Capital XV</a:t>
            </a:r>
            <a:br>
              <a:rPr lang="fr-FR" smtClean="0"/>
            </a:br>
            <a:r>
              <a:rPr lang="fr-FR" smtClean="0"/>
              <a:t>Connaître son Affaire</a:t>
            </a:r>
          </a:p>
        </p:txBody>
      </p:sp>
      <p:sp>
        <p:nvSpPr>
          <p:cNvPr id="122883" name="Rectangle 3"/>
          <p:cNvSpPr>
            <a:spLocks noGrp="1" noChangeArrowheads="1"/>
          </p:cNvSpPr>
          <p:nvPr>
            <p:ph type="body" idx="1"/>
          </p:nvPr>
        </p:nvSpPr>
        <p:spPr>
          <a:xfrm>
            <a:off x="685800" y="1371600"/>
            <a:ext cx="7924800" cy="4724400"/>
          </a:xfrm>
          <a:noFill/>
        </p:spPr>
        <p:txBody>
          <a:bodyPr/>
          <a:lstStyle/>
          <a:p>
            <a:r>
              <a:rPr lang="fr-FR" smtClean="0"/>
              <a:t>Comme il est plus facile de lever des fonds que d’en générer, une liste de rejets émanant de connaisseurs ayant des objections similaires peut être une indication sérieuse que l’affaire ne va pas fonctionner.</a:t>
            </a:r>
          </a:p>
          <a:p>
            <a:r>
              <a:rPr lang="fr-FR" smtClean="0"/>
              <a:t>Il faut alors refaire une étude de faisabilité, spécialement orientée sur ce problème.</a:t>
            </a:r>
          </a:p>
        </p:txBody>
      </p:sp>
    </p:spTree>
  </p:cSld>
  <p:clrMapOvr>
    <a:masterClrMapping/>
  </p:clrMapOvr>
  <p:transition>
    <p:random/>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title"/>
          </p:nvPr>
        </p:nvSpPr>
        <p:spPr>
          <a:xfrm>
            <a:off x="0" y="0"/>
            <a:ext cx="9144000" cy="1143000"/>
          </a:xfrm>
        </p:spPr>
        <p:txBody>
          <a:bodyPr/>
          <a:lstStyle/>
          <a:p>
            <a:r>
              <a:rPr lang="fr-FR" smtClean="0"/>
              <a:t>La Prospection du Capital XVI</a:t>
            </a:r>
            <a:br>
              <a:rPr lang="fr-FR" smtClean="0"/>
            </a:br>
            <a:r>
              <a:rPr lang="fr-FR" smtClean="0"/>
              <a:t>La Bonne Attitude I</a:t>
            </a:r>
          </a:p>
        </p:txBody>
      </p:sp>
      <p:sp>
        <p:nvSpPr>
          <p:cNvPr id="123907" name="Rectangle 1027"/>
          <p:cNvSpPr>
            <a:spLocks noGrp="1" noChangeArrowheads="1"/>
          </p:cNvSpPr>
          <p:nvPr>
            <p:ph type="body" idx="1"/>
          </p:nvPr>
        </p:nvSpPr>
        <p:spPr>
          <a:xfrm>
            <a:off x="685800" y="1371600"/>
            <a:ext cx="8001000" cy="5486400"/>
          </a:xfrm>
        </p:spPr>
        <p:txBody>
          <a:bodyPr/>
          <a:lstStyle/>
          <a:p>
            <a:pPr>
              <a:spcBef>
                <a:spcPct val="0"/>
              </a:spcBef>
            </a:pPr>
            <a:r>
              <a:rPr lang="fr-FR" smtClean="0"/>
              <a:t>Beaucoup d’Entrepreneurs croient que la levée de capitaux est une question de chance. C’est Faux !</a:t>
            </a:r>
          </a:p>
          <a:p>
            <a:r>
              <a:rPr lang="fr-FR" smtClean="0"/>
              <a:t>C’est avant tout une affaire: </a:t>
            </a:r>
          </a:p>
          <a:p>
            <a:pPr lvl="1">
              <a:spcBef>
                <a:spcPct val="0"/>
              </a:spcBef>
            </a:pPr>
            <a:r>
              <a:rPr lang="fr-FR" smtClean="0"/>
              <a:t>d’organisation,</a:t>
            </a:r>
          </a:p>
          <a:p>
            <a:pPr lvl="1">
              <a:spcBef>
                <a:spcPct val="0"/>
              </a:spcBef>
            </a:pPr>
            <a:r>
              <a:rPr lang="fr-FR" smtClean="0"/>
              <a:t>de documentation,</a:t>
            </a:r>
          </a:p>
          <a:p>
            <a:pPr lvl="1">
              <a:spcBef>
                <a:spcPct val="0"/>
              </a:spcBef>
            </a:pPr>
            <a:r>
              <a:rPr lang="fr-FR" smtClean="0"/>
              <a:t>d’approche organisée,</a:t>
            </a:r>
          </a:p>
          <a:p>
            <a:pPr lvl="1">
              <a:spcBef>
                <a:spcPct val="0"/>
              </a:spcBef>
            </a:pPr>
            <a:r>
              <a:rPr lang="fr-FR" smtClean="0"/>
              <a:t>de procédures, </a:t>
            </a:r>
          </a:p>
          <a:p>
            <a:pPr lvl="1">
              <a:spcBef>
                <a:spcPct val="0"/>
              </a:spcBef>
            </a:pPr>
            <a:r>
              <a:rPr lang="fr-FR" smtClean="0"/>
              <a:t>de règlements,</a:t>
            </a:r>
          </a:p>
          <a:p>
            <a:pPr lvl="1">
              <a:spcBef>
                <a:spcPct val="0"/>
              </a:spcBef>
            </a:pPr>
            <a:r>
              <a:rPr lang="fr-FR" smtClean="0"/>
              <a:t>de lois,</a:t>
            </a:r>
          </a:p>
          <a:p>
            <a:pPr lvl="1">
              <a:spcBef>
                <a:spcPct val="0"/>
              </a:spcBef>
            </a:pPr>
            <a:r>
              <a:rPr lang="fr-FR" smtClean="0"/>
              <a:t>d’image médiatique,</a:t>
            </a:r>
          </a:p>
          <a:p>
            <a:pPr lvl="1">
              <a:spcBef>
                <a:spcPct val="0"/>
              </a:spcBef>
            </a:pPr>
            <a:r>
              <a:rPr lang="fr-FR" smtClean="0"/>
              <a:t>donc de réputation et</a:t>
            </a:r>
          </a:p>
          <a:p>
            <a:pPr lvl="1">
              <a:spcBef>
                <a:spcPct val="0"/>
              </a:spcBef>
            </a:pPr>
            <a:r>
              <a:rPr lang="fr-FR" smtClean="0"/>
              <a:t>de VENTE. </a:t>
            </a:r>
          </a:p>
        </p:txBody>
      </p:sp>
    </p:spTree>
  </p:cSld>
  <p:clrMapOvr>
    <a:masterClrMapping/>
  </p:clrMapOvr>
  <p:transition>
    <p:random/>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26"/>
          <p:cNvSpPr>
            <a:spLocks noGrp="1" noChangeArrowheads="1"/>
          </p:cNvSpPr>
          <p:nvPr>
            <p:ph type="title"/>
          </p:nvPr>
        </p:nvSpPr>
        <p:spPr>
          <a:xfrm>
            <a:off x="0" y="0"/>
            <a:ext cx="9144000" cy="1143000"/>
          </a:xfrm>
        </p:spPr>
        <p:txBody>
          <a:bodyPr/>
          <a:lstStyle/>
          <a:p>
            <a:r>
              <a:rPr lang="fr-FR" smtClean="0"/>
              <a:t>La Prospection du Capital XVII</a:t>
            </a:r>
            <a:br>
              <a:rPr lang="fr-FR" smtClean="0"/>
            </a:br>
            <a:r>
              <a:rPr lang="fr-FR" smtClean="0"/>
              <a:t>La Bonne Attitude II</a:t>
            </a:r>
          </a:p>
        </p:txBody>
      </p:sp>
      <p:sp>
        <p:nvSpPr>
          <p:cNvPr id="124931" name="Rectangle 1027"/>
          <p:cNvSpPr>
            <a:spLocks noGrp="1" noChangeArrowheads="1"/>
          </p:cNvSpPr>
          <p:nvPr>
            <p:ph type="body" idx="1"/>
          </p:nvPr>
        </p:nvSpPr>
        <p:spPr>
          <a:xfrm>
            <a:off x="685800" y="1371600"/>
            <a:ext cx="8001000" cy="5486400"/>
          </a:xfrm>
        </p:spPr>
        <p:txBody>
          <a:bodyPr/>
          <a:lstStyle/>
          <a:p>
            <a:r>
              <a:rPr lang="fr-FR" smtClean="0"/>
              <a:t>La plupart des gens refusent de croire que la levée de fonds exige cette approche méticuleusement organisée, des efforts colossaux pour développer un éventail de talents et un dur labeur pour élaborer et modifier ses plans. Il faut être calme et persévérant.</a:t>
            </a:r>
          </a:p>
          <a:p>
            <a:r>
              <a:rPr lang="fr-FR" smtClean="0"/>
              <a:t>Oscar Wilde définissait l’Expérience comme « le nom donné à nos erreurs. »</a:t>
            </a:r>
          </a:p>
          <a:p>
            <a:r>
              <a:rPr lang="fr-FR" smtClean="0"/>
              <a:t>Il a également dit que « les seules choses dont les gens se lamentent rarement est leurs erreurs. »</a:t>
            </a:r>
          </a:p>
        </p:txBody>
      </p:sp>
    </p:spTree>
  </p:cSld>
  <p:clrMapOvr>
    <a:masterClrMapping/>
  </p:clrMapOvr>
  <p:transition>
    <p:random/>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0"/>
            <a:ext cx="9144000" cy="1143000"/>
          </a:xfrm>
        </p:spPr>
        <p:txBody>
          <a:bodyPr/>
          <a:lstStyle/>
          <a:p>
            <a:r>
              <a:rPr lang="fr-FR" smtClean="0"/>
              <a:t>La Prospection du Capital XVIII</a:t>
            </a:r>
            <a:br>
              <a:rPr lang="fr-FR" smtClean="0"/>
            </a:br>
            <a:r>
              <a:rPr lang="fr-FR" smtClean="0"/>
              <a:t>La Bonne Attitude III</a:t>
            </a:r>
          </a:p>
        </p:txBody>
      </p:sp>
      <p:sp>
        <p:nvSpPr>
          <p:cNvPr id="125955" name="Rectangle 3"/>
          <p:cNvSpPr>
            <a:spLocks noGrp="1" noChangeArrowheads="1"/>
          </p:cNvSpPr>
          <p:nvPr>
            <p:ph type="body" idx="1"/>
          </p:nvPr>
        </p:nvSpPr>
        <p:spPr>
          <a:xfrm>
            <a:off x="685800" y="1371600"/>
            <a:ext cx="8001000" cy="5486400"/>
          </a:xfrm>
        </p:spPr>
        <p:txBody>
          <a:bodyPr/>
          <a:lstStyle/>
          <a:p>
            <a:r>
              <a:rPr lang="fr-FR" smtClean="0"/>
              <a:t>Quand on commet une erreur on est actif sur le terrain. L’adage dit « Il n’y a que ceux qui ne font rien pour ne pas se tromper. »</a:t>
            </a:r>
          </a:p>
          <a:p>
            <a:r>
              <a:rPr lang="fr-FR" smtClean="0"/>
              <a:t>Il se peut que ce n’ait pas fonctionné, mais c’était réel, quelque chose s’est passé et quelqu’un s’est comporté en humain.</a:t>
            </a:r>
          </a:p>
          <a:p>
            <a:r>
              <a:rPr lang="fr-FR" smtClean="0"/>
              <a:t>L’erreur est humaine.</a:t>
            </a:r>
          </a:p>
          <a:p>
            <a:r>
              <a:rPr lang="fr-FR" smtClean="0"/>
              <a:t>Si vous ne partagez pas ce point de vue et que vous êtes sensible à l’échec, la levée de fonds et l’entrepreneuriat ne sont certainement pas pour vous!</a:t>
            </a:r>
          </a:p>
        </p:txBody>
      </p:sp>
    </p:spTree>
  </p:cSld>
  <p:clrMapOvr>
    <a:masterClrMapping/>
  </p:clrMapOvr>
  <p:transition>
    <p:random/>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0" y="0"/>
            <a:ext cx="9144000" cy="1143000"/>
          </a:xfrm>
        </p:spPr>
        <p:txBody>
          <a:bodyPr/>
          <a:lstStyle/>
          <a:p>
            <a:r>
              <a:rPr lang="fr-FR" smtClean="0"/>
              <a:t>La Prospection du Capital XIX</a:t>
            </a:r>
            <a:br>
              <a:rPr lang="fr-FR" smtClean="0"/>
            </a:br>
            <a:r>
              <a:rPr lang="fr-FR" smtClean="0"/>
              <a:t>La Bonne Attitude IV</a:t>
            </a:r>
          </a:p>
        </p:txBody>
      </p:sp>
      <p:sp>
        <p:nvSpPr>
          <p:cNvPr id="126979" name="Rectangle 3"/>
          <p:cNvSpPr>
            <a:spLocks noGrp="1" noChangeArrowheads="1"/>
          </p:cNvSpPr>
          <p:nvPr>
            <p:ph type="body" idx="1"/>
          </p:nvPr>
        </p:nvSpPr>
        <p:spPr>
          <a:xfrm>
            <a:off x="381000" y="1371600"/>
            <a:ext cx="8305800" cy="5486400"/>
          </a:xfrm>
        </p:spPr>
        <p:txBody>
          <a:bodyPr/>
          <a:lstStyle/>
          <a:p>
            <a:pPr>
              <a:spcBef>
                <a:spcPct val="0"/>
              </a:spcBef>
            </a:pPr>
            <a:r>
              <a:rPr lang="fr-FR" smtClean="0"/>
              <a:t>L’Entrepreneur et le Promoteur doivent être comme des chiens; jetez-les par la porte et ils reviendront par la fenêtre.</a:t>
            </a:r>
          </a:p>
          <a:p>
            <a:pPr>
              <a:spcBef>
                <a:spcPct val="0"/>
              </a:spcBef>
            </a:pPr>
            <a:r>
              <a:rPr lang="fr-FR" smtClean="0"/>
              <a:t>L’Investisseur est comme un chat: un mauvais regard et il est loin pour de bon.</a:t>
            </a:r>
          </a:p>
          <a:p>
            <a:pPr>
              <a:spcBef>
                <a:spcPct val="0"/>
              </a:spcBef>
            </a:pPr>
            <a:r>
              <a:rPr lang="fr-FR" smtClean="0"/>
              <a:t>Drucker écrivit un livre de référence appelé « Managing for Results ». Le seul point de ce livre avec lequel je ne suis pas d’accord est sa conviction que le bon gestionnaire peut être un bon Entrepreneur.</a:t>
            </a:r>
          </a:p>
          <a:p>
            <a:pPr>
              <a:spcBef>
                <a:spcPct val="0"/>
              </a:spcBef>
            </a:pPr>
            <a:r>
              <a:rPr lang="fr-FR" smtClean="0"/>
              <a:t>Selon mon expérience, le bon gestionnaire est un bon planificateur qui n’aime pas les risques et qui opére mal dans un environnement instable.</a:t>
            </a:r>
          </a:p>
        </p:txBody>
      </p:sp>
    </p:spTree>
  </p:cSld>
  <p:clrMapOvr>
    <a:masterClrMapping/>
  </p:clrMapOvr>
  <p:transition>
    <p:random/>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026"/>
          <p:cNvSpPr>
            <a:spLocks noGrp="1" noChangeArrowheads="1"/>
          </p:cNvSpPr>
          <p:nvPr>
            <p:ph type="title"/>
          </p:nvPr>
        </p:nvSpPr>
        <p:spPr>
          <a:xfrm>
            <a:off x="0" y="0"/>
            <a:ext cx="9144000" cy="1143000"/>
          </a:xfrm>
        </p:spPr>
        <p:txBody>
          <a:bodyPr/>
          <a:lstStyle/>
          <a:p>
            <a:r>
              <a:rPr lang="fr-FR" smtClean="0"/>
              <a:t>La Prospection du Capital XX</a:t>
            </a:r>
            <a:br>
              <a:rPr lang="fr-FR" smtClean="0"/>
            </a:br>
            <a:r>
              <a:rPr lang="fr-FR" smtClean="0"/>
              <a:t>La Bonne Attitude V</a:t>
            </a:r>
          </a:p>
        </p:txBody>
      </p:sp>
      <p:sp>
        <p:nvSpPr>
          <p:cNvPr id="128003" name="Rectangle 1027"/>
          <p:cNvSpPr>
            <a:spLocks noGrp="1" noChangeArrowheads="1"/>
          </p:cNvSpPr>
          <p:nvPr>
            <p:ph type="body" idx="1"/>
          </p:nvPr>
        </p:nvSpPr>
        <p:spPr>
          <a:xfrm>
            <a:off x="381000" y="1371600"/>
            <a:ext cx="8382000" cy="5105400"/>
          </a:xfrm>
        </p:spPr>
        <p:txBody>
          <a:bodyPr/>
          <a:lstStyle/>
          <a:p>
            <a:pPr>
              <a:lnSpc>
                <a:spcPct val="95000"/>
              </a:lnSpc>
              <a:spcBef>
                <a:spcPct val="0"/>
              </a:spcBef>
            </a:pPr>
            <a:r>
              <a:rPr lang="fr-FR" smtClean="0"/>
              <a:t>Ce gestionnaire aurait encore à être l’Entrepreneur parfait.</a:t>
            </a:r>
          </a:p>
          <a:p>
            <a:pPr lvl="1">
              <a:lnSpc>
                <a:spcPct val="95000"/>
              </a:lnSpc>
              <a:spcBef>
                <a:spcPct val="0"/>
              </a:spcBef>
            </a:pPr>
            <a:r>
              <a:rPr lang="fr-FR" smtClean="0"/>
              <a:t>Le serait-il ?</a:t>
            </a:r>
          </a:p>
          <a:p>
            <a:pPr lvl="1">
              <a:lnSpc>
                <a:spcPct val="95000"/>
              </a:lnSpc>
              <a:spcBef>
                <a:spcPct val="0"/>
              </a:spcBef>
            </a:pPr>
            <a:r>
              <a:rPr lang="fr-FR" smtClean="0"/>
              <a:t>Ce tempérament est-il adapté à la tâche ?</a:t>
            </a:r>
          </a:p>
          <a:p>
            <a:pPr>
              <a:lnSpc>
                <a:spcPct val="95000"/>
              </a:lnSpc>
              <a:spcBef>
                <a:spcPct val="0"/>
              </a:spcBef>
            </a:pPr>
            <a:r>
              <a:rPr lang="fr-FR" smtClean="0"/>
              <a:t>Le même problème existe pour l’activité de levée de fonds. Beaucoup de gens peuvent y arriver, mais le feront-ils ?</a:t>
            </a:r>
          </a:p>
          <a:p>
            <a:pPr>
              <a:lnSpc>
                <a:spcPct val="95000"/>
              </a:lnSpc>
              <a:spcBef>
                <a:spcPct val="0"/>
              </a:spcBef>
            </a:pPr>
            <a:r>
              <a:rPr lang="fr-FR" smtClean="0"/>
              <a:t>Dans notre cas, le ferez-vous ?</a:t>
            </a:r>
          </a:p>
          <a:p>
            <a:pPr>
              <a:lnSpc>
                <a:spcPct val="95000"/>
              </a:lnSpc>
              <a:spcBef>
                <a:spcPct val="0"/>
              </a:spcBef>
            </a:pPr>
            <a:r>
              <a:rPr lang="fr-FR" smtClean="0"/>
              <a:t>Avez-vous le tempérament nécessaire pour faire le travail laborieux de la levée de fonds ou préférez-vous les tâches plus élégantes de marketing et de gestion ?</a:t>
            </a:r>
          </a:p>
          <a:p>
            <a:pPr>
              <a:lnSpc>
                <a:spcPct val="95000"/>
              </a:lnSpc>
              <a:spcBef>
                <a:spcPct val="0"/>
              </a:spcBef>
            </a:pPr>
            <a:r>
              <a:rPr lang="fr-FR" smtClean="0"/>
              <a:t>C’est un point essentiel à clarifier et à décider avant de commencer à cultiver vos aptitudes à lever des fonds</a:t>
            </a:r>
          </a:p>
        </p:txBody>
      </p:sp>
    </p:spTree>
  </p:cSld>
  <p:clrMapOvr>
    <a:masterClrMapping/>
  </p:clrMapOvr>
  <p:transition>
    <p:random/>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028"/>
          <p:cNvSpPr>
            <a:spLocks noGrp="1" noChangeArrowheads="1"/>
          </p:cNvSpPr>
          <p:nvPr>
            <p:ph type="title"/>
          </p:nvPr>
        </p:nvSpPr>
        <p:spPr/>
        <p:txBody>
          <a:bodyPr/>
          <a:lstStyle/>
          <a:p>
            <a:r>
              <a:rPr lang="fr-FR" smtClean="0"/>
              <a:t>La Prospection du Capital XXI</a:t>
            </a:r>
            <a:br>
              <a:rPr lang="fr-FR" smtClean="0"/>
            </a:br>
            <a:r>
              <a:rPr lang="fr-FR" smtClean="0"/>
              <a:t>La Bonne Attitude VI</a:t>
            </a:r>
          </a:p>
        </p:txBody>
      </p:sp>
      <p:sp>
        <p:nvSpPr>
          <p:cNvPr id="129027" name="Rectangle 1029"/>
          <p:cNvSpPr>
            <a:spLocks noGrp="1" noChangeArrowheads="1"/>
          </p:cNvSpPr>
          <p:nvPr>
            <p:ph type="body" idx="1"/>
          </p:nvPr>
        </p:nvSpPr>
        <p:spPr>
          <a:xfrm>
            <a:off x="381000" y="1371600"/>
            <a:ext cx="8382000" cy="5486400"/>
          </a:xfrm>
        </p:spPr>
        <p:txBody>
          <a:bodyPr/>
          <a:lstStyle/>
          <a:p>
            <a:pPr>
              <a:lnSpc>
                <a:spcPct val="95000"/>
              </a:lnSpc>
              <a:spcBef>
                <a:spcPct val="0"/>
              </a:spcBef>
            </a:pPr>
            <a:r>
              <a:rPr lang="fr-FR" smtClean="0"/>
              <a:t>Autrement vous êtes condamné à réarranger les chaises du pont de votre Titanic.</a:t>
            </a:r>
          </a:p>
          <a:p>
            <a:pPr>
              <a:lnSpc>
                <a:spcPct val="95000"/>
              </a:lnSpc>
              <a:spcBef>
                <a:spcPct val="0"/>
              </a:spcBef>
            </a:pPr>
            <a:r>
              <a:rPr lang="fr-FR" smtClean="0"/>
              <a:t>En tant que Capitaine du Titanic, vous pouvez avoir les qualifications nécessaires pour éviter l’iceberg mais prêterez-vous attention aux avertissements, à la différence du premier capitaine ?</a:t>
            </a:r>
          </a:p>
          <a:p>
            <a:pPr>
              <a:lnSpc>
                <a:spcPct val="95000"/>
              </a:lnSpc>
              <a:spcBef>
                <a:spcPct val="0"/>
              </a:spcBef>
            </a:pPr>
            <a:r>
              <a:rPr lang="fr-FR" smtClean="0"/>
              <a:t>Ou bien croyez-vous pouvoir aller de l’avant à pleine vapeur et exploser les obstacles ?</a:t>
            </a:r>
          </a:p>
          <a:p>
            <a:pPr>
              <a:lnSpc>
                <a:spcPct val="95000"/>
              </a:lnSpc>
              <a:spcBef>
                <a:spcPct val="0"/>
              </a:spcBef>
            </a:pPr>
            <a:r>
              <a:rPr lang="fr-FR" smtClean="0"/>
              <a:t>Ou pensez-vous simplement qu’ils n’ont pas d’importance du tout ?</a:t>
            </a:r>
          </a:p>
          <a:p>
            <a:pPr>
              <a:lnSpc>
                <a:spcPct val="95000"/>
              </a:lnSpc>
              <a:spcBef>
                <a:spcPct val="0"/>
              </a:spcBef>
            </a:pPr>
            <a:r>
              <a:rPr lang="fr-FR" smtClean="0"/>
              <a:t>Une certaine dose de prudence est importante aussi longtemps qu’elle ne vous empêche pas de le nécessaire.</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smtClean="0"/>
              <a:t>Le Type du Titre</a:t>
            </a:r>
          </a:p>
        </p:txBody>
      </p:sp>
      <p:sp>
        <p:nvSpPr>
          <p:cNvPr id="20483" name="Rectangle 3"/>
          <p:cNvSpPr>
            <a:spLocks noGrp="1" noChangeArrowheads="1"/>
          </p:cNvSpPr>
          <p:nvPr>
            <p:ph type="body" idx="1"/>
          </p:nvPr>
        </p:nvSpPr>
        <p:spPr/>
        <p:txBody>
          <a:bodyPr/>
          <a:lstStyle/>
          <a:p>
            <a:r>
              <a:rPr lang="fr-FR" smtClean="0"/>
              <a:t>Bien qu’il existe de nombreux Types de Titres, nous ne retiendrons ici que les deux Types fondamentaux correspondant aux deux Types fondamentaux de financement:</a:t>
            </a:r>
          </a:p>
          <a:p>
            <a:pPr lvl="1"/>
            <a:r>
              <a:rPr lang="fr-FR" smtClean="0"/>
              <a:t>L’Obligation.</a:t>
            </a:r>
          </a:p>
          <a:p>
            <a:pPr lvl="1"/>
            <a:r>
              <a:rPr lang="fr-FR" smtClean="0"/>
              <a:t>L’Action.</a:t>
            </a:r>
          </a:p>
        </p:txBody>
      </p:sp>
    </p:spTree>
  </p:cSld>
  <p:clrMapOvr>
    <a:masterClrMapping/>
  </p:clrMapOvr>
  <p:transition spd="slow">
    <p:random/>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0" y="0"/>
            <a:ext cx="9144000" cy="1143000"/>
          </a:xfrm>
        </p:spPr>
        <p:txBody>
          <a:bodyPr/>
          <a:lstStyle/>
          <a:p>
            <a:r>
              <a:rPr lang="fr-FR" smtClean="0"/>
              <a:t>La Prospection du Capital XXI</a:t>
            </a:r>
            <a:br>
              <a:rPr lang="fr-FR" smtClean="0"/>
            </a:br>
            <a:r>
              <a:rPr lang="fr-FR" smtClean="0"/>
              <a:t>La Bonne Démarche I</a:t>
            </a:r>
          </a:p>
        </p:txBody>
      </p:sp>
      <p:sp>
        <p:nvSpPr>
          <p:cNvPr id="130051" name="Rectangle 3"/>
          <p:cNvSpPr>
            <a:spLocks noGrp="1" noChangeArrowheads="1"/>
          </p:cNvSpPr>
          <p:nvPr>
            <p:ph type="body" idx="1"/>
          </p:nvPr>
        </p:nvSpPr>
        <p:spPr>
          <a:xfrm>
            <a:off x="533400" y="1371600"/>
            <a:ext cx="8153400" cy="5486400"/>
          </a:xfrm>
        </p:spPr>
        <p:txBody>
          <a:bodyPr/>
          <a:lstStyle/>
          <a:p>
            <a:r>
              <a:rPr lang="fr-FR" smtClean="0"/>
              <a:t>Premièrement, l’Entrepreneur ou le Promoteur doit demander à son Interlocuteur combien de temps il a pour présenter l’Entreprise. Il ne faut JAMAIS ni suggérer, ni négocier ce temps. C’est le premier test.</a:t>
            </a:r>
          </a:p>
          <a:p>
            <a:r>
              <a:rPr lang="fr-FR" smtClean="0"/>
              <a:t>Le processus se poursuit par la présentation de l’Entreprise au moyen du document</a:t>
            </a:r>
            <a:br>
              <a:rPr lang="fr-FR" smtClean="0"/>
            </a:br>
            <a:r>
              <a:rPr lang="fr-FR" smtClean="0"/>
              <a:t>« Tour d’Horizon » dans le temps imparti.</a:t>
            </a:r>
          </a:p>
          <a:p>
            <a:pPr>
              <a:spcBef>
                <a:spcPct val="0"/>
              </a:spcBef>
            </a:pPr>
            <a:r>
              <a:rPr lang="fr-FR" smtClean="0"/>
              <a:t>Contrairement à la croyance populaire, la majorité de la Communauté Financière est trop polie pour avouer qu’elle juge l’Entreprise et ses représentants dans la première minute. Que si l’intérêt n’est pas suscité immédiatement, elle laissera tomber.</a:t>
            </a:r>
          </a:p>
        </p:txBody>
      </p:sp>
    </p:spTree>
  </p:cSld>
  <p:clrMapOvr>
    <a:masterClrMapping/>
  </p:clrMapOvr>
  <p:transition>
    <p:random/>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026"/>
          <p:cNvSpPr>
            <a:spLocks noGrp="1" noChangeArrowheads="1"/>
          </p:cNvSpPr>
          <p:nvPr>
            <p:ph type="title"/>
          </p:nvPr>
        </p:nvSpPr>
        <p:spPr>
          <a:xfrm>
            <a:off x="0" y="0"/>
            <a:ext cx="9144000" cy="1143000"/>
          </a:xfrm>
        </p:spPr>
        <p:txBody>
          <a:bodyPr/>
          <a:lstStyle/>
          <a:p>
            <a:r>
              <a:rPr lang="fr-FR" smtClean="0"/>
              <a:t>La Prospection du Capital XIX</a:t>
            </a:r>
            <a:br>
              <a:rPr lang="fr-FR" smtClean="0"/>
            </a:br>
            <a:r>
              <a:rPr lang="fr-FR" smtClean="0"/>
              <a:t>La Bonne Démarche II</a:t>
            </a:r>
          </a:p>
        </p:txBody>
      </p:sp>
      <p:sp>
        <p:nvSpPr>
          <p:cNvPr id="131075" name="Rectangle 1027"/>
          <p:cNvSpPr>
            <a:spLocks noGrp="1" noChangeArrowheads="1"/>
          </p:cNvSpPr>
          <p:nvPr>
            <p:ph type="body" idx="1"/>
          </p:nvPr>
        </p:nvSpPr>
        <p:spPr>
          <a:xfrm>
            <a:off x="533400" y="1371600"/>
            <a:ext cx="8153400" cy="5486400"/>
          </a:xfrm>
        </p:spPr>
        <p:txBody>
          <a:bodyPr/>
          <a:lstStyle/>
          <a:p>
            <a:pPr>
              <a:spcBef>
                <a:spcPct val="0"/>
              </a:spcBef>
            </a:pPr>
            <a:r>
              <a:rPr lang="fr-FR" smtClean="0"/>
              <a:t>Une multinationale avec de multiples activités, des dizaines de marchés et une implantation mondiale doit être capable de résumer dans ce même temps.</a:t>
            </a:r>
          </a:p>
          <a:p>
            <a:pPr>
              <a:spcBef>
                <a:spcPct val="0"/>
              </a:spcBef>
            </a:pPr>
            <a:r>
              <a:rPr lang="fr-FR" smtClean="0"/>
              <a:t>Alors, clairement, la petite Entreprise aussi!</a:t>
            </a:r>
            <a:br>
              <a:rPr lang="fr-FR" smtClean="0"/>
            </a:br>
            <a:r>
              <a:rPr lang="fr-FR" smtClean="0"/>
              <a:t>Pas d’excuse!</a:t>
            </a:r>
          </a:p>
          <a:p>
            <a:pPr>
              <a:spcBef>
                <a:spcPct val="0"/>
              </a:spcBef>
            </a:pPr>
            <a:r>
              <a:rPr lang="fr-FR" smtClean="0"/>
              <a:t>Si l’Entrepreneur est incapable de résumer son activité en des termes semblables, il faut que l’Entreprise laisse tomber l’idée de lever des fonds.</a:t>
            </a:r>
          </a:p>
          <a:p>
            <a:pPr>
              <a:spcBef>
                <a:spcPct val="0"/>
              </a:spcBef>
            </a:pPr>
            <a:r>
              <a:rPr lang="fr-FR" smtClean="0"/>
              <a:t>Le but du tour d’horizon est de susciter l’intérêt et de provoquer des questions.</a:t>
            </a:r>
          </a:p>
          <a:p>
            <a:pPr>
              <a:spcBef>
                <a:spcPct val="0"/>
              </a:spcBef>
            </a:pPr>
            <a:r>
              <a:rPr lang="fr-FR" smtClean="0"/>
              <a:t>Beaucoup d’Entrepreneurs et de cadres n’aiment pas cette approche qu’ils jugent trop limitative.</a:t>
            </a:r>
          </a:p>
        </p:txBody>
      </p:sp>
    </p:spTree>
  </p:cSld>
  <p:clrMapOvr>
    <a:masterClrMapping/>
  </p:clrMapOvr>
  <p:transition>
    <p:random/>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ChangeArrowheads="1"/>
          </p:cNvSpPr>
          <p:nvPr>
            <p:ph type="title"/>
          </p:nvPr>
        </p:nvSpPr>
        <p:spPr>
          <a:xfrm>
            <a:off x="0" y="0"/>
            <a:ext cx="9144000" cy="1143000"/>
          </a:xfrm>
        </p:spPr>
        <p:txBody>
          <a:bodyPr/>
          <a:lstStyle/>
          <a:p>
            <a:r>
              <a:rPr lang="fr-FR" smtClean="0"/>
              <a:t>La Prospection du Capital XX</a:t>
            </a:r>
            <a:br>
              <a:rPr lang="fr-FR" smtClean="0"/>
            </a:br>
            <a:r>
              <a:rPr lang="fr-FR" smtClean="0"/>
              <a:t>La Bonne Démarche III</a:t>
            </a:r>
          </a:p>
        </p:txBody>
      </p:sp>
      <p:sp>
        <p:nvSpPr>
          <p:cNvPr id="132099" name="Rectangle 1027"/>
          <p:cNvSpPr>
            <a:spLocks noGrp="1" noChangeArrowheads="1"/>
          </p:cNvSpPr>
          <p:nvPr>
            <p:ph type="body" idx="1"/>
          </p:nvPr>
        </p:nvSpPr>
        <p:spPr>
          <a:xfrm>
            <a:off x="533400" y="1219200"/>
            <a:ext cx="8153400" cy="5638800"/>
          </a:xfrm>
        </p:spPr>
        <p:txBody>
          <a:bodyPr/>
          <a:lstStyle/>
          <a:p>
            <a:pPr>
              <a:spcBef>
                <a:spcPct val="0"/>
              </a:spcBef>
            </a:pPr>
            <a:r>
              <a:rPr lang="fr-FR" smtClean="0"/>
              <a:t>Un fervent partisan de cette approche est Bain Capital, un des plus grands fonds de capital-risque du monde.</a:t>
            </a:r>
          </a:p>
          <a:p>
            <a:pPr>
              <a:spcBef>
                <a:spcPct val="0"/>
              </a:spcBef>
            </a:pPr>
            <a:r>
              <a:rPr lang="fr-FR" smtClean="0"/>
              <a:t>Comme dit leur Président, « Nous estimons que trois éléments sont nécessaires pour qu’une Entreprise fonctionne:</a:t>
            </a:r>
          </a:p>
          <a:p>
            <a:pPr lvl="1">
              <a:lnSpc>
                <a:spcPct val="95000"/>
              </a:lnSpc>
              <a:spcBef>
                <a:spcPct val="0"/>
              </a:spcBef>
            </a:pPr>
            <a:r>
              <a:rPr lang="fr-FR" smtClean="0"/>
              <a:t>Assez de liquidités pour couvrir les besoins en fonds de roulement;</a:t>
            </a:r>
          </a:p>
          <a:p>
            <a:pPr lvl="1">
              <a:lnSpc>
                <a:spcPct val="95000"/>
              </a:lnSpc>
              <a:spcBef>
                <a:spcPct val="0"/>
              </a:spcBef>
            </a:pPr>
            <a:r>
              <a:rPr lang="fr-FR" smtClean="0"/>
              <a:t>concentration sur une niche;</a:t>
            </a:r>
          </a:p>
          <a:p>
            <a:pPr lvl="1">
              <a:lnSpc>
                <a:spcPct val="95000"/>
              </a:lnSpc>
              <a:spcBef>
                <a:spcPct val="0"/>
              </a:spcBef>
            </a:pPr>
            <a:r>
              <a:rPr lang="fr-FR" smtClean="0"/>
              <a:t>et une direction qui confine l’Entreprise à se concentrer sur cette niche.</a:t>
            </a:r>
          </a:p>
          <a:p>
            <a:pPr>
              <a:spcBef>
                <a:spcPct val="0"/>
              </a:spcBef>
            </a:pPr>
            <a:r>
              <a:rPr lang="fr-FR" smtClean="0"/>
              <a:t>Ça semble simple et habituel. Nous considérons cela très difficile et extrêmement rare.</a:t>
            </a:r>
          </a:p>
        </p:txBody>
      </p:sp>
    </p:spTree>
  </p:cSld>
  <p:clrMapOvr>
    <a:masterClrMapping/>
  </p:clrMapOvr>
  <p:transition>
    <p:random/>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26"/>
          <p:cNvSpPr>
            <a:spLocks noGrp="1" noChangeArrowheads="1"/>
          </p:cNvSpPr>
          <p:nvPr>
            <p:ph type="title"/>
          </p:nvPr>
        </p:nvSpPr>
        <p:spPr>
          <a:xfrm>
            <a:off x="0" y="0"/>
            <a:ext cx="9144000" cy="1143000"/>
          </a:xfrm>
        </p:spPr>
        <p:txBody>
          <a:bodyPr/>
          <a:lstStyle/>
          <a:p>
            <a:r>
              <a:rPr lang="fr-FR" smtClean="0"/>
              <a:t>La Prospection du Capital XXI</a:t>
            </a:r>
            <a:br>
              <a:rPr lang="fr-FR" smtClean="0"/>
            </a:br>
            <a:r>
              <a:rPr lang="fr-FR" smtClean="0"/>
              <a:t>La Bonne Démarche IV</a:t>
            </a:r>
          </a:p>
        </p:txBody>
      </p:sp>
      <p:sp>
        <p:nvSpPr>
          <p:cNvPr id="133123" name="Rectangle 1027"/>
          <p:cNvSpPr>
            <a:spLocks noGrp="1" noChangeArrowheads="1"/>
          </p:cNvSpPr>
          <p:nvPr>
            <p:ph type="body" idx="1"/>
          </p:nvPr>
        </p:nvSpPr>
        <p:spPr>
          <a:xfrm>
            <a:off x="533400" y="1447800"/>
            <a:ext cx="8153400" cy="5410200"/>
          </a:xfrm>
        </p:spPr>
        <p:txBody>
          <a:bodyPr/>
          <a:lstStyle/>
          <a:p>
            <a:pPr>
              <a:spcBef>
                <a:spcPct val="0"/>
              </a:spcBef>
            </a:pPr>
            <a:r>
              <a:rPr lang="fr-FR" smtClean="0"/>
              <a:t>Le message émane de la mantra de Peter Drucker:</a:t>
            </a:r>
            <a:br>
              <a:rPr lang="fr-FR" smtClean="0"/>
            </a:br>
            <a:r>
              <a:rPr lang="fr-FR" smtClean="0"/>
              <a:t>« Les Résultats proviennent de la Concentration. »</a:t>
            </a:r>
            <a:br>
              <a:rPr lang="fr-FR" smtClean="0"/>
            </a:br>
            <a:r>
              <a:rPr lang="fr-FR" smtClean="0"/>
              <a:t>Ceci est vrai à tous les niveaux de l’Entreprise, de l’Homme au Marché.</a:t>
            </a:r>
          </a:p>
        </p:txBody>
      </p:sp>
    </p:spTree>
  </p:cSld>
  <p:clrMapOvr>
    <a:masterClrMapping/>
  </p:clrMapOvr>
  <p:transition>
    <p:random/>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1143000"/>
          </a:xfrm>
        </p:spPr>
        <p:txBody>
          <a:bodyPr/>
          <a:lstStyle/>
          <a:p>
            <a:r>
              <a:rPr lang="fr-FR" smtClean="0"/>
              <a:t>La Prospection du Capital XXII</a:t>
            </a:r>
            <a:br>
              <a:rPr lang="fr-FR" smtClean="0"/>
            </a:br>
            <a:r>
              <a:rPr lang="fr-FR" smtClean="0"/>
              <a:t>La Bonne Démarche V: L’Altruisme</a:t>
            </a:r>
          </a:p>
        </p:txBody>
      </p:sp>
      <p:sp>
        <p:nvSpPr>
          <p:cNvPr id="134147" name="Rectangle 3"/>
          <p:cNvSpPr>
            <a:spLocks noGrp="1" noChangeArrowheads="1"/>
          </p:cNvSpPr>
          <p:nvPr>
            <p:ph type="body" idx="1"/>
          </p:nvPr>
        </p:nvSpPr>
        <p:spPr>
          <a:xfrm>
            <a:off x="685800" y="1447800"/>
            <a:ext cx="8001000" cy="4648200"/>
          </a:xfrm>
        </p:spPr>
        <p:txBody>
          <a:bodyPr/>
          <a:lstStyle/>
          <a:p>
            <a:r>
              <a:rPr lang="fr-FR" smtClean="0"/>
              <a:t>Qu’est-ce que cela a à voir avec la Prospection du Capital, la levée de fonds et la vente des titres de l’Émission ?</a:t>
            </a:r>
          </a:p>
          <a:p>
            <a:pPr lvl="1"/>
            <a:r>
              <a:rPr lang="fr-FR" smtClean="0"/>
              <a:t>Les gens, les gens, les gens,</a:t>
            </a:r>
          </a:p>
          <a:p>
            <a:pPr lvl="1"/>
            <a:r>
              <a:rPr lang="fr-FR" smtClean="0"/>
              <a:t>La motivation, la motivation, la motivation</a:t>
            </a:r>
          </a:p>
          <a:p>
            <a:r>
              <a:rPr lang="fr-FR" smtClean="0"/>
              <a:t>ET SURTOUT PAS:</a:t>
            </a:r>
          </a:p>
          <a:p>
            <a:pPr lvl="1"/>
            <a:r>
              <a:rPr lang="fr-FR" smtClean="0"/>
              <a:t>Moi je, moi je, moi je...</a:t>
            </a:r>
          </a:p>
        </p:txBody>
      </p:sp>
    </p:spTree>
  </p:cSld>
  <p:clrMapOvr>
    <a:masterClrMapping/>
  </p:clrMapOvr>
  <p:transition>
    <p:random/>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0" y="0"/>
            <a:ext cx="9144000" cy="1143000"/>
          </a:xfrm>
        </p:spPr>
        <p:txBody>
          <a:bodyPr/>
          <a:lstStyle/>
          <a:p>
            <a:r>
              <a:rPr lang="fr-FR" smtClean="0"/>
              <a:t>La Prospection du Capital XXIII</a:t>
            </a:r>
            <a:br>
              <a:rPr lang="fr-FR" smtClean="0"/>
            </a:br>
            <a:r>
              <a:rPr lang="fr-FR" smtClean="0"/>
              <a:t>La Bonne Démarche VI: Psychologie</a:t>
            </a:r>
          </a:p>
        </p:txBody>
      </p:sp>
      <p:sp>
        <p:nvSpPr>
          <p:cNvPr id="135171" name="Rectangle 3"/>
          <p:cNvSpPr>
            <a:spLocks noGrp="1" noChangeArrowheads="1"/>
          </p:cNvSpPr>
          <p:nvPr>
            <p:ph type="body" idx="1"/>
          </p:nvPr>
        </p:nvSpPr>
        <p:spPr>
          <a:xfrm>
            <a:off x="685800" y="1447800"/>
            <a:ext cx="8001000" cy="5029200"/>
          </a:xfrm>
        </p:spPr>
        <p:txBody>
          <a:bodyPr/>
          <a:lstStyle/>
          <a:p>
            <a:pPr>
              <a:spcBef>
                <a:spcPct val="0"/>
              </a:spcBef>
            </a:pPr>
            <a:r>
              <a:rPr lang="fr-FR" smtClean="0"/>
              <a:t>Pour lever des fonds, le Promoteur doit penser aux raisons qui font agir l’Homme.</a:t>
            </a:r>
          </a:p>
          <a:p>
            <a:pPr>
              <a:spcBef>
                <a:spcPct val="0"/>
              </a:spcBef>
            </a:pPr>
            <a:r>
              <a:rPr lang="fr-FR" smtClean="0"/>
              <a:t>Il ne peut prendre les événements, les réactions, les critiques et les commentaires au premier degré.</a:t>
            </a:r>
          </a:p>
          <a:p>
            <a:pPr>
              <a:spcBef>
                <a:spcPct val="0"/>
              </a:spcBef>
            </a:pPr>
            <a:r>
              <a:rPr lang="fr-FR" smtClean="0"/>
              <a:t>Peu de gens admettent qu’ils font attention à la publicité.</a:t>
            </a:r>
          </a:p>
          <a:p>
            <a:pPr>
              <a:spcBef>
                <a:spcPct val="0"/>
              </a:spcBef>
            </a:pPr>
            <a:r>
              <a:rPr lang="fr-FR" smtClean="0"/>
              <a:t>Pourtant, si on dit « Du pain, du vin… » presque tout le monde répond « Du Boursin ! »</a:t>
            </a:r>
          </a:p>
          <a:p>
            <a:pPr>
              <a:spcBef>
                <a:spcPct val="0"/>
              </a:spcBef>
            </a:pPr>
            <a:r>
              <a:rPr lang="fr-FR" smtClean="0"/>
              <a:t>Et ce n’est pas tout: la plupart utilise l’expression « c’est une rolls-royce » pour se référer au meilleur véhicule. Cette pub date de 1926 !</a:t>
            </a:r>
          </a:p>
        </p:txBody>
      </p:sp>
    </p:spTree>
  </p:cSld>
  <p:clrMapOvr>
    <a:masterClrMapping/>
  </p:clrMapOvr>
  <p:transition>
    <p:random/>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026"/>
          <p:cNvSpPr>
            <a:spLocks noGrp="1" noChangeArrowheads="1"/>
          </p:cNvSpPr>
          <p:nvPr>
            <p:ph type="title"/>
          </p:nvPr>
        </p:nvSpPr>
        <p:spPr>
          <a:xfrm>
            <a:off x="0" y="0"/>
            <a:ext cx="9144000" cy="1143000"/>
          </a:xfrm>
        </p:spPr>
        <p:txBody>
          <a:bodyPr/>
          <a:lstStyle/>
          <a:p>
            <a:r>
              <a:rPr lang="fr-FR" smtClean="0"/>
              <a:t>La Prospection du Capital XXIV</a:t>
            </a:r>
            <a:br>
              <a:rPr lang="fr-FR" smtClean="0"/>
            </a:br>
            <a:r>
              <a:rPr lang="fr-FR" smtClean="0"/>
              <a:t>La Bonne Démarche VII: Psychologie</a:t>
            </a:r>
          </a:p>
        </p:txBody>
      </p:sp>
      <p:sp>
        <p:nvSpPr>
          <p:cNvPr id="136195" name="Rectangle 1027"/>
          <p:cNvSpPr>
            <a:spLocks noGrp="1" noChangeArrowheads="1"/>
          </p:cNvSpPr>
          <p:nvPr>
            <p:ph type="body" idx="1"/>
          </p:nvPr>
        </p:nvSpPr>
        <p:spPr>
          <a:xfrm>
            <a:off x="685800" y="1447800"/>
            <a:ext cx="8001000" cy="5410200"/>
          </a:xfrm>
        </p:spPr>
        <p:txBody>
          <a:bodyPr/>
          <a:lstStyle/>
          <a:p>
            <a:r>
              <a:rPr lang="fr-FR" smtClean="0"/>
              <a:t>Un jour un grand professionnel m’a dit: « D’abord apprends tout ce que tu peux au sujet de l’Homme, ensuite le Business et les techniques sont beaucoup plus simples ».</a:t>
            </a:r>
          </a:p>
          <a:p>
            <a:r>
              <a:rPr lang="fr-FR" smtClean="0"/>
              <a:t>Comprendre comment l’Homme fonctionne, répondre à ses besoins, ses envies et à ses peurs, c’est s’assurer la clé du succès de son produit, de son service, de sa démarche ou de sa levée de fonds.</a:t>
            </a:r>
          </a:p>
          <a:p>
            <a:r>
              <a:rPr lang="fr-FR" smtClean="0"/>
              <a:t>Mes employés ont remarqué que je parle beaucoup de la levée de fonds, de l’approche et de la situation générale et beaucoup moins du Prospect parce qu’il ne faut pas forcer la vente.</a:t>
            </a:r>
          </a:p>
        </p:txBody>
      </p:sp>
    </p:spTree>
  </p:cSld>
  <p:clrMapOvr>
    <a:masterClrMapping/>
  </p:clrMapOvr>
  <p:transition>
    <p:random/>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0"/>
            <a:ext cx="9144000" cy="1143000"/>
          </a:xfrm>
        </p:spPr>
        <p:txBody>
          <a:bodyPr/>
          <a:lstStyle/>
          <a:p>
            <a:r>
              <a:rPr lang="fr-FR" smtClean="0"/>
              <a:t>La Prospection du Capital XXV</a:t>
            </a:r>
            <a:br>
              <a:rPr lang="fr-FR" smtClean="0"/>
            </a:br>
            <a:r>
              <a:rPr lang="fr-FR" smtClean="0"/>
              <a:t>La Bonne Démarche VIII</a:t>
            </a:r>
          </a:p>
        </p:txBody>
      </p:sp>
      <p:sp>
        <p:nvSpPr>
          <p:cNvPr id="137219" name="Rectangle 3"/>
          <p:cNvSpPr>
            <a:spLocks noGrp="1" noChangeArrowheads="1"/>
          </p:cNvSpPr>
          <p:nvPr>
            <p:ph type="body" idx="1"/>
          </p:nvPr>
        </p:nvSpPr>
        <p:spPr>
          <a:xfrm>
            <a:off x="685800" y="1447800"/>
            <a:ext cx="8001000" cy="5029200"/>
          </a:xfrm>
        </p:spPr>
        <p:txBody>
          <a:bodyPr/>
          <a:lstStyle/>
          <a:p>
            <a:pPr>
              <a:spcBef>
                <a:spcPct val="0"/>
              </a:spcBef>
            </a:pPr>
            <a:r>
              <a:rPr lang="fr-FR" smtClean="0"/>
              <a:t>Pour lever des fonds, le Promoteur doit penser aux raisons qui font agir l’Homme.</a:t>
            </a:r>
          </a:p>
          <a:p>
            <a:pPr>
              <a:spcBef>
                <a:spcPct val="0"/>
              </a:spcBef>
            </a:pPr>
            <a:r>
              <a:rPr lang="fr-FR" smtClean="0"/>
              <a:t>Il ne peut prendre les événements, les réactions, les critiques et les commentaires au premier degré.</a:t>
            </a:r>
          </a:p>
          <a:p>
            <a:pPr>
              <a:spcBef>
                <a:spcPct val="0"/>
              </a:spcBef>
            </a:pPr>
            <a:r>
              <a:rPr lang="fr-FR" smtClean="0"/>
              <a:t>Peu de gens admettent qu’ils font attention à la publicité.</a:t>
            </a:r>
          </a:p>
          <a:p>
            <a:pPr>
              <a:spcBef>
                <a:spcPct val="0"/>
              </a:spcBef>
            </a:pPr>
            <a:r>
              <a:rPr lang="fr-FR" smtClean="0"/>
              <a:t>Pourtant, si on dit « Du pain, du vin… » presque tout le monde répond « Du Boursin ! »</a:t>
            </a:r>
          </a:p>
          <a:p>
            <a:pPr>
              <a:spcBef>
                <a:spcPct val="0"/>
              </a:spcBef>
            </a:pPr>
            <a:r>
              <a:rPr lang="fr-FR" smtClean="0"/>
              <a:t>Et ce n’est pas tout: la plupart utilise l’expression « c’est une rolls-royce » pour se référer au meilleur véhicule. Cette pub date de 1926 !</a:t>
            </a:r>
          </a:p>
        </p:txBody>
      </p:sp>
    </p:spTree>
  </p:cSld>
  <p:clrMapOvr>
    <a:masterClrMapping/>
  </p:clrMapOvr>
  <p:transition>
    <p:random/>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1026"/>
          <p:cNvSpPr>
            <a:spLocks noGrp="1" noChangeArrowheads="1"/>
          </p:cNvSpPr>
          <p:nvPr>
            <p:ph type="title"/>
          </p:nvPr>
        </p:nvSpPr>
        <p:spPr>
          <a:xfrm>
            <a:off x="0" y="0"/>
            <a:ext cx="9144000" cy="1143000"/>
          </a:xfrm>
        </p:spPr>
        <p:txBody>
          <a:bodyPr/>
          <a:lstStyle/>
          <a:p>
            <a:r>
              <a:rPr lang="fr-FR" smtClean="0"/>
              <a:t>La Prospection du Capital XXVI</a:t>
            </a:r>
            <a:br>
              <a:rPr lang="fr-FR" smtClean="0"/>
            </a:br>
            <a:r>
              <a:rPr lang="fr-FR" smtClean="0"/>
              <a:t>La Bonne Démarche IX</a:t>
            </a:r>
          </a:p>
        </p:txBody>
      </p:sp>
      <p:sp>
        <p:nvSpPr>
          <p:cNvPr id="138243" name="Rectangle 1027"/>
          <p:cNvSpPr>
            <a:spLocks noGrp="1" noChangeArrowheads="1"/>
          </p:cNvSpPr>
          <p:nvPr>
            <p:ph type="body" idx="1"/>
          </p:nvPr>
        </p:nvSpPr>
        <p:spPr>
          <a:xfrm>
            <a:off x="685800" y="1447800"/>
            <a:ext cx="8077200" cy="5029200"/>
          </a:xfrm>
        </p:spPr>
        <p:txBody>
          <a:bodyPr/>
          <a:lstStyle/>
          <a:p>
            <a:pPr>
              <a:spcBef>
                <a:spcPct val="0"/>
              </a:spcBef>
              <a:buFontTx/>
              <a:buNone/>
            </a:pPr>
            <a:r>
              <a:rPr lang="fr-FR" smtClean="0"/>
              <a:t>L’Ouverture d’Esprit.</a:t>
            </a:r>
          </a:p>
          <a:p>
            <a:pPr>
              <a:spcBef>
                <a:spcPct val="0"/>
              </a:spcBef>
            </a:pPr>
            <a:r>
              <a:rPr lang="fr-FR" smtClean="0"/>
              <a:t>Le défi qui se pose à moi est d’ouvrir votre esprit de manière à ce que vous puissiez voir les opportunités de manière différente.</a:t>
            </a:r>
          </a:p>
          <a:p>
            <a:pPr>
              <a:spcBef>
                <a:spcPct val="0"/>
              </a:spcBef>
            </a:pPr>
            <a:r>
              <a:rPr lang="fr-FR" smtClean="0"/>
              <a:t>Il est nécessaire de voir les choses différemment pour pouvoir lever des fonds.</a:t>
            </a:r>
          </a:p>
          <a:p>
            <a:pPr>
              <a:spcBef>
                <a:spcPct val="0"/>
              </a:spcBef>
            </a:pPr>
            <a:r>
              <a:rPr lang="fr-FR" smtClean="0"/>
              <a:t>Combien de fois avez-vous entendu ou entendrez-vous dire au sujet du Financier ou de l’Investisseur qu’il a fait des commentaires stupides, n’a rien compris ou n’écoutait pas. </a:t>
            </a:r>
          </a:p>
          <a:p>
            <a:pPr>
              <a:spcBef>
                <a:spcPct val="0"/>
              </a:spcBef>
            </a:pPr>
            <a:r>
              <a:rPr lang="fr-FR" smtClean="0"/>
              <a:t>Le vrai message est que le Promoteur n’écoutait pas.</a:t>
            </a:r>
          </a:p>
        </p:txBody>
      </p:sp>
    </p:spTree>
  </p:cSld>
  <p:clrMapOvr>
    <a:masterClrMapping/>
  </p:clrMapOvr>
  <p:transition>
    <p:random/>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026"/>
          <p:cNvSpPr>
            <a:spLocks noGrp="1" noChangeArrowheads="1"/>
          </p:cNvSpPr>
          <p:nvPr>
            <p:ph type="title"/>
          </p:nvPr>
        </p:nvSpPr>
        <p:spPr>
          <a:xfrm>
            <a:off x="0" y="0"/>
            <a:ext cx="9144000" cy="1143000"/>
          </a:xfrm>
        </p:spPr>
        <p:txBody>
          <a:bodyPr/>
          <a:lstStyle/>
          <a:p>
            <a:r>
              <a:rPr lang="fr-FR" smtClean="0"/>
              <a:t>La Prospection du Capital XXVII</a:t>
            </a:r>
            <a:br>
              <a:rPr lang="fr-FR" smtClean="0"/>
            </a:br>
            <a:r>
              <a:rPr lang="fr-FR" smtClean="0"/>
              <a:t>La Bonne Démarche X</a:t>
            </a:r>
          </a:p>
        </p:txBody>
      </p:sp>
      <p:sp>
        <p:nvSpPr>
          <p:cNvPr id="139267" name="Rectangle 1027"/>
          <p:cNvSpPr>
            <a:spLocks noGrp="1" noChangeArrowheads="1"/>
          </p:cNvSpPr>
          <p:nvPr>
            <p:ph type="body" idx="1"/>
          </p:nvPr>
        </p:nvSpPr>
        <p:spPr>
          <a:xfrm>
            <a:off x="685800" y="1447800"/>
            <a:ext cx="8077200" cy="5029200"/>
          </a:xfrm>
        </p:spPr>
        <p:txBody>
          <a:bodyPr/>
          <a:lstStyle/>
          <a:p>
            <a:pPr>
              <a:spcBef>
                <a:spcPct val="0"/>
              </a:spcBef>
            </a:pPr>
            <a:r>
              <a:rPr lang="fr-FR" smtClean="0"/>
              <a:t>La Communauté Financière investit son argent sur « quelqu’un ». C’est un fait.</a:t>
            </a:r>
          </a:p>
          <a:p>
            <a:pPr>
              <a:spcBef>
                <a:spcPct val="0"/>
              </a:spcBef>
            </a:pPr>
            <a:r>
              <a:rPr lang="fr-FR" smtClean="0"/>
              <a:t>Si vous êtes Entrepreneur ou Promoteur tout  l’art de la levée de fonds consiste à faire que ce quelqu’un soit vous, que l’Entreprise bénéficiaire soit la vôtre!</a:t>
            </a:r>
          </a:p>
          <a:p>
            <a:pPr>
              <a:spcBef>
                <a:spcPct val="0"/>
              </a:spcBef>
            </a:pPr>
            <a:r>
              <a:rPr lang="fr-FR" smtClean="0"/>
              <a:t>Mais avant de vous donner à fond, assurez-vous que votre interlocuteur soit susceptible d’investir dans le marché ou le créneau de votre Entreprise.</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r-FR" smtClean="0"/>
              <a:t>Le Financement</a:t>
            </a:r>
          </a:p>
        </p:txBody>
      </p:sp>
      <p:sp>
        <p:nvSpPr>
          <p:cNvPr id="21507" name="Rectangle 3"/>
          <p:cNvSpPr>
            <a:spLocks noGrp="1" noChangeArrowheads="1"/>
          </p:cNvSpPr>
          <p:nvPr>
            <p:ph type="body" idx="1"/>
          </p:nvPr>
        </p:nvSpPr>
        <p:spPr>
          <a:xfrm>
            <a:off x="990600" y="1600200"/>
            <a:ext cx="7772400" cy="4648200"/>
          </a:xfrm>
        </p:spPr>
        <p:txBody>
          <a:bodyPr/>
          <a:lstStyle/>
          <a:p>
            <a:pPr marL="374650" indent="-374650"/>
            <a:r>
              <a:rPr lang="fr-FR" smtClean="0"/>
              <a:t>Dérivant du mot Finance, la définition du mot Financement est donc l’Acte de trouver des solutions pour mener à bien.</a:t>
            </a:r>
          </a:p>
          <a:p>
            <a:pPr marL="374650" indent="-374650"/>
            <a:r>
              <a:rPr lang="fr-FR" smtClean="0"/>
              <a:t>Par extension, la solution la plus courante étant de l’argent, il représente l’Acte de mise à disposition d’un Capital.</a:t>
            </a:r>
          </a:p>
          <a:p>
            <a:pPr marL="374650" indent="-374650"/>
            <a:r>
              <a:rPr lang="fr-FR" smtClean="0"/>
              <a:t>La plupart du temps, dans le monde de la Finance, un Financier réunit le Financement de l’Entreprise (appelée aussi Émetteur), par la vente de Titres à des Investisseur à travers des Courtiers et des Négociants. </a:t>
            </a:r>
          </a:p>
        </p:txBody>
      </p:sp>
    </p:spTree>
  </p:cSld>
  <p:clrMapOvr>
    <a:masterClrMapping/>
  </p:clrMapOvr>
  <p:transition spd="slow">
    <p:random/>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Grp="1" noChangeArrowheads="1"/>
          </p:cNvSpPr>
          <p:nvPr>
            <p:ph type="title"/>
          </p:nvPr>
        </p:nvSpPr>
        <p:spPr>
          <a:xfrm>
            <a:off x="0" y="0"/>
            <a:ext cx="9144000" cy="1143000"/>
          </a:xfrm>
        </p:spPr>
        <p:txBody>
          <a:bodyPr/>
          <a:lstStyle/>
          <a:p>
            <a:r>
              <a:rPr lang="fr-FR" smtClean="0"/>
              <a:t>La Prospection du Capital XXVIII</a:t>
            </a:r>
            <a:br>
              <a:rPr lang="fr-FR" smtClean="0"/>
            </a:br>
            <a:r>
              <a:rPr lang="fr-FR" smtClean="0"/>
              <a:t>La Bonne Démarche XI: La Critique</a:t>
            </a:r>
          </a:p>
        </p:txBody>
      </p:sp>
      <p:sp>
        <p:nvSpPr>
          <p:cNvPr id="140291" name="Rectangle 1027"/>
          <p:cNvSpPr>
            <a:spLocks noGrp="1" noChangeArrowheads="1"/>
          </p:cNvSpPr>
          <p:nvPr>
            <p:ph type="body" idx="1"/>
          </p:nvPr>
        </p:nvSpPr>
        <p:spPr>
          <a:xfrm>
            <a:off x="457200" y="1447800"/>
            <a:ext cx="8305800" cy="5029200"/>
          </a:xfrm>
        </p:spPr>
        <p:txBody>
          <a:bodyPr lIns="0" rIns="0"/>
          <a:lstStyle/>
          <a:p>
            <a:pPr>
              <a:spcBef>
                <a:spcPct val="0"/>
              </a:spcBef>
            </a:pPr>
            <a:r>
              <a:rPr lang="fr-FR" smtClean="0"/>
              <a:t>« Le Financier a fait plein de commentaires stupides. »</a:t>
            </a:r>
          </a:p>
          <a:p>
            <a:pPr>
              <a:spcBef>
                <a:spcPct val="0"/>
              </a:spcBef>
            </a:pPr>
            <a:r>
              <a:rPr lang="fr-FR" smtClean="0"/>
              <a:t>Message: « L’Entrepreneur a négligé les remarques des interlocuteurs parce qu’elles n’étaient pas raisonnables ou n’étaient pas tenues pour factuelles dans son appréciation. »</a:t>
            </a:r>
          </a:p>
          <a:p>
            <a:pPr>
              <a:spcBef>
                <a:spcPct val="0"/>
              </a:spcBef>
            </a:pPr>
            <a:r>
              <a:rPr lang="fr-FR" smtClean="0"/>
              <a:t>Solution: Toutes les objections ont une racine dans la réalité. Ce n’est peut-être pas la réalité de l’Entrepreneur mais il doit découvrir la Réalité factuelle, ou à défaut le sens commun.</a:t>
            </a:r>
          </a:p>
          <a:p>
            <a:pPr>
              <a:spcBef>
                <a:spcPct val="0"/>
              </a:spcBef>
            </a:pPr>
            <a:r>
              <a:rPr lang="fr-FR" smtClean="0"/>
              <a:t>Ceci implique une écoute attentive puisqu’il doit tenir sa langue, enregistrer et analyser les commentaires et remettre en question son approche de l’interlocuteur.</a:t>
            </a:r>
          </a:p>
        </p:txBody>
      </p:sp>
    </p:spTree>
  </p:cSld>
  <p:clrMapOvr>
    <a:masterClrMapping/>
  </p:clrMapOvr>
  <p:transition>
    <p:random/>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1026"/>
          <p:cNvSpPr>
            <a:spLocks noGrp="1" noChangeArrowheads="1"/>
          </p:cNvSpPr>
          <p:nvPr>
            <p:ph type="title"/>
          </p:nvPr>
        </p:nvSpPr>
        <p:spPr>
          <a:xfrm>
            <a:off x="0" y="0"/>
            <a:ext cx="9144000" cy="1143000"/>
          </a:xfrm>
        </p:spPr>
        <p:txBody>
          <a:bodyPr/>
          <a:lstStyle/>
          <a:p>
            <a:r>
              <a:rPr lang="fr-FR" smtClean="0"/>
              <a:t>La Prospection du Capital XXVIX</a:t>
            </a:r>
            <a:br>
              <a:rPr lang="fr-FR" smtClean="0"/>
            </a:br>
            <a:r>
              <a:rPr lang="fr-FR" smtClean="0"/>
              <a:t>La Bonne Démarche XII: La Critique </a:t>
            </a:r>
          </a:p>
        </p:txBody>
      </p:sp>
      <p:sp>
        <p:nvSpPr>
          <p:cNvPr id="141315" name="Rectangle 1027"/>
          <p:cNvSpPr>
            <a:spLocks noGrp="1" noChangeArrowheads="1"/>
          </p:cNvSpPr>
          <p:nvPr>
            <p:ph type="body" idx="1"/>
          </p:nvPr>
        </p:nvSpPr>
        <p:spPr>
          <a:xfrm>
            <a:off x="457200" y="1447800"/>
            <a:ext cx="8305800" cy="5029200"/>
          </a:xfrm>
        </p:spPr>
        <p:txBody>
          <a:bodyPr lIns="0" rIns="0"/>
          <a:lstStyle/>
          <a:p>
            <a:pPr>
              <a:spcBef>
                <a:spcPct val="0"/>
              </a:spcBef>
            </a:pPr>
            <a:r>
              <a:rPr lang="fr-FR" smtClean="0"/>
              <a:t>Rien ne fait plus d’effet à l’auteur d’une critique que de lui dire:  « J’ai beaucoup pensé à ce que vous m’avez dit. J’ai appris quelque chose et je crois que j’ai la réponse à votre question. »</a:t>
            </a:r>
          </a:p>
          <a:p>
            <a:pPr>
              <a:spcBef>
                <a:spcPct val="0"/>
              </a:spcBef>
            </a:pPr>
            <a:r>
              <a:rPr lang="fr-FR" smtClean="0"/>
              <a:t>Vous ferez de votre interlocuteur un allié.</a:t>
            </a:r>
          </a:p>
        </p:txBody>
      </p:sp>
    </p:spTree>
  </p:cSld>
  <p:clrMapOvr>
    <a:masterClrMapping/>
  </p:clrMapOvr>
  <p:transition>
    <p:random/>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026"/>
          <p:cNvSpPr>
            <a:spLocks noGrp="1" noChangeArrowheads="1"/>
          </p:cNvSpPr>
          <p:nvPr>
            <p:ph type="title"/>
          </p:nvPr>
        </p:nvSpPr>
        <p:spPr>
          <a:xfrm>
            <a:off x="0" y="0"/>
            <a:ext cx="9144000" cy="1143000"/>
          </a:xfrm>
        </p:spPr>
        <p:txBody>
          <a:bodyPr/>
          <a:lstStyle/>
          <a:p>
            <a:r>
              <a:rPr lang="fr-FR" smtClean="0"/>
              <a:t>La Prospection du Capital XXX</a:t>
            </a:r>
            <a:br>
              <a:rPr lang="fr-FR" smtClean="0"/>
            </a:br>
            <a:r>
              <a:rPr lang="fr-FR" smtClean="0"/>
              <a:t>La Bonne Démarche XIII: Indifférence </a:t>
            </a:r>
          </a:p>
        </p:txBody>
      </p:sp>
      <p:sp>
        <p:nvSpPr>
          <p:cNvPr id="142339" name="Rectangle 1027"/>
          <p:cNvSpPr>
            <a:spLocks noGrp="1" noChangeArrowheads="1"/>
          </p:cNvSpPr>
          <p:nvPr>
            <p:ph type="body" idx="1"/>
          </p:nvPr>
        </p:nvSpPr>
        <p:spPr>
          <a:xfrm>
            <a:off x="457200" y="1447800"/>
            <a:ext cx="8305800" cy="5029200"/>
          </a:xfrm>
        </p:spPr>
        <p:txBody>
          <a:bodyPr lIns="0" rIns="0"/>
          <a:lstStyle/>
          <a:p>
            <a:pPr>
              <a:spcBef>
                <a:spcPct val="0"/>
              </a:spcBef>
            </a:pPr>
            <a:r>
              <a:rPr lang="fr-FR" smtClean="0"/>
              <a:t>« Les investisseurs n’écoutaient pas. »</a:t>
            </a:r>
          </a:p>
          <a:p>
            <a:pPr>
              <a:spcBef>
                <a:spcPct val="0"/>
              </a:spcBef>
            </a:pPr>
            <a:r>
              <a:rPr lang="fr-FR" smtClean="0"/>
              <a:t>Message: L’Orateur les a éteints comme une lumière.</a:t>
            </a:r>
          </a:p>
          <a:p>
            <a:pPr>
              <a:spcBef>
                <a:spcPct val="0"/>
              </a:spcBef>
            </a:pPr>
            <a:r>
              <a:rPr lang="fr-FR" smtClean="0"/>
              <a:t>Solution: Écouter et recommencer. Si ils ne prêtent pas attention, il faut découvrir pourquoi. Il ne faut pas hésiter à poser les questions aussi humiliantes que puissent être les réponses. Quelque chose s’est passé; l’orateur l’a juste manqué. La plupart des négociations de capitaux exigent quelques allers et retours pour résoudre les problèmes.</a:t>
            </a:r>
          </a:p>
          <a:p>
            <a:pPr>
              <a:spcBef>
                <a:spcPct val="0"/>
              </a:spcBef>
            </a:pPr>
            <a:r>
              <a:rPr lang="fr-FR" smtClean="0"/>
              <a:t>Il faut employer ce processus en étant flexible, attentif, poli et surtout en réagissant promptement mais de la manière appropriée.  </a:t>
            </a:r>
          </a:p>
        </p:txBody>
      </p:sp>
    </p:spTree>
  </p:cSld>
  <p:clrMapOvr>
    <a:masterClrMapping/>
  </p:clrMapOvr>
  <p:transition>
    <p:random/>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1026"/>
          <p:cNvSpPr>
            <a:spLocks noGrp="1" noChangeArrowheads="1"/>
          </p:cNvSpPr>
          <p:nvPr>
            <p:ph type="title"/>
          </p:nvPr>
        </p:nvSpPr>
        <p:spPr>
          <a:xfrm>
            <a:off x="0" y="0"/>
            <a:ext cx="9144000" cy="1143000"/>
          </a:xfrm>
        </p:spPr>
        <p:txBody>
          <a:bodyPr/>
          <a:lstStyle/>
          <a:p>
            <a:r>
              <a:rPr lang="fr-FR" smtClean="0"/>
              <a:t>La Prospection du Capital XXXI</a:t>
            </a:r>
            <a:br>
              <a:rPr lang="fr-FR" smtClean="0"/>
            </a:br>
            <a:r>
              <a:rPr lang="fr-FR" smtClean="0"/>
              <a:t>La Bonne Démarche XIV: Incompris </a:t>
            </a:r>
          </a:p>
        </p:txBody>
      </p:sp>
      <p:sp>
        <p:nvSpPr>
          <p:cNvPr id="143363" name="Rectangle 1027"/>
          <p:cNvSpPr>
            <a:spLocks noGrp="1" noChangeArrowheads="1"/>
          </p:cNvSpPr>
          <p:nvPr>
            <p:ph type="body" idx="1"/>
          </p:nvPr>
        </p:nvSpPr>
        <p:spPr>
          <a:xfrm>
            <a:off x="457200" y="1447800"/>
            <a:ext cx="8305800" cy="5029200"/>
          </a:xfrm>
        </p:spPr>
        <p:txBody>
          <a:bodyPr lIns="0" rIns="0"/>
          <a:lstStyle/>
          <a:p>
            <a:pPr>
              <a:spcBef>
                <a:spcPct val="0"/>
              </a:spcBef>
            </a:pPr>
            <a:r>
              <a:rPr lang="fr-FR" smtClean="0"/>
              <a:t>Ce n’est pas parce que l’orateur ne comprend pas que les interlocuteurs ont tort, sont fous ou stupides.</a:t>
            </a:r>
          </a:p>
          <a:p>
            <a:pPr>
              <a:spcBef>
                <a:spcPct val="0"/>
              </a:spcBef>
            </a:pPr>
            <a:r>
              <a:rPr lang="fr-FR" smtClean="0"/>
              <a:t>Si l’on croit ça, on est celui qui a tort, qui est fou et stupide.</a:t>
            </a:r>
          </a:p>
          <a:p>
            <a:pPr>
              <a:spcBef>
                <a:spcPct val="0"/>
              </a:spcBef>
            </a:pPr>
            <a:r>
              <a:rPr lang="fr-FR" smtClean="0"/>
              <a:t>Un exemple d’approche parfaite est de considérer la situation du point de vue de l’autre.</a:t>
            </a:r>
          </a:p>
          <a:p>
            <a:pPr>
              <a:spcBef>
                <a:spcPct val="0"/>
              </a:spcBef>
            </a:pPr>
            <a:r>
              <a:rPr lang="fr-FR" smtClean="0"/>
              <a:t>Il faut penser à votre Entreprise comme à une opportunité d’investissement du point de vue de l’investisseur.</a:t>
            </a:r>
          </a:p>
        </p:txBody>
      </p:sp>
    </p:spTree>
  </p:cSld>
  <p:clrMapOvr>
    <a:masterClrMapping/>
  </p:clrMapOvr>
  <p:transition>
    <p:random/>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a:xfrm>
            <a:off x="0" y="0"/>
            <a:ext cx="9144000" cy="1143000"/>
          </a:xfrm>
        </p:spPr>
        <p:txBody>
          <a:bodyPr/>
          <a:lstStyle/>
          <a:p>
            <a:r>
              <a:rPr lang="fr-FR" smtClean="0"/>
              <a:t>La Prospection du Capital XXXII</a:t>
            </a:r>
            <a:br>
              <a:rPr lang="fr-FR" smtClean="0"/>
            </a:br>
            <a:r>
              <a:rPr lang="fr-FR" smtClean="0"/>
              <a:t>La Bonne Démarche XV: Objections </a:t>
            </a:r>
          </a:p>
        </p:txBody>
      </p:sp>
      <p:sp>
        <p:nvSpPr>
          <p:cNvPr id="144387" name="Rectangle 1027"/>
          <p:cNvSpPr>
            <a:spLocks noGrp="1" noChangeArrowheads="1"/>
          </p:cNvSpPr>
          <p:nvPr>
            <p:ph type="body" idx="1"/>
          </p:nvPr>
        </p:nvSpPr>
        <p:spPr>
          <a:xfrm>
            <a:off x="457200" y="1447800"/>
            <a:ext cx="8305800" cy="5029200"/>
          </a:xfrm>
        </p:spPr>
        <p:txBody>
          <a:bodyPr lIns="0" rIns="0"/>
          <a:lstStyle/>
          <a:p>
            <a:pPr>
              <a:spcBef>
                <a:spcPct val="0"/>
              </a:spcBef>
            </a:pPr>
            <a:r>
              <a:rPr lang="fr-FR" smtClean="0"/>
              <a:t>Répondre à cette préoccupation est très rassurant pour l’Investisseur. Cela montre que l’Entrepreneur sait analyser les choses d’une manière équilibrée. Juste la manière dont ils espèrent que l’Entrepreneur dirigera son Entreprise, quand il y aura investi son argent.</a:t>
            </a:r>
          </a:p>
        </p:txBody>
      </p:sp>
    </p:spTree>
  </p:cSld>
  <p:clrMapOvr>
    <a:masterClrMapping/>
  </p:clrMapOvr>
  <p:transition>
    <p:random/>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0"/>
            <a:ext cx="9144000" cy="1143000"/>
          </a:xfrm>
        </p:spPr>
        <p:txBody>
          <a:bodyPr/>
          <a:lstStyle/>
          <a:p>
            <a:r>
              <a:rPr lang="fr-FR" smtClean="0"/>
              <a:t>La Prospection du Capital XXXIII</a:t>
            </a:r>
            <a:br>
              <a:rPr lang="fr-FR" smtClean="0"/>
            </a:br>
            <a:r>
              <a:rPr lang="fr-FR" smtClean="0"/>
              <a:t>La Bonne Démarche XVI: Point de Vue </a:t>
            </a:r>
          </a:p>
        </p:txBody>
      </p:sp>
      <p:sp>
        <p:nvSpPr>
          <p:cNvPr id="145411" name="Rectangle 3"/>
          <p:cNvSpPr>
            <a:spLocks noGrp="1" noChangeArrowheads="1"/>
          </p:cNvSpPr>
          <p:nvPr>
            <p:ph type="body" idx="1"/>
          </p:nvPr>
        </p:nvSpPr>
        <p:spPr>
          <a:xfrm>
            <a:off x="457200" y="1447800"/>
            <a:ext cx="8305800" cy="5029200"/>
          </a:xfrm>
        </p:spPr>
        <p:txBody>
          <a:bodyPr lIns="0" rIns="0"/>
          <a:lstStyle/>
          <a:p>
            <a:pPr>
              <a:spcBef>
                <a:spcPct val="0"/>
              </a:spcBef>
              <a:buFontTx/>
              <a:buNone/>
            </a:pPr>
            <a:r>
              <a:rPr lang="fr-FR" u="sng" smtClean="0"/>
              <a:t>Le Point de Vue de l’Autre:</a:t>
            </a:r>
            <a:endParaRPr lang="fr-FR" smtClean="0"/>
          </a:p>
          <a:p>
            <a:pPr>
              <a:spcBef>
                <a:spcPct val="0"/>
              </a:spcBef>
            </a:pPr>
            <a:r>
              <a:rPr lang="fr-FR" smtClean="0"/>
              <a:t>Lorsqu’on joue aux échecs, le meilleur moyen d’anticiper est de se mettre à la place de l’adversaire pour analyser d’après son point de vue. C’est frappant !</a:t>
            </a:r>
          </a:p>
          <a:p>
            <a:pPr>
              <a:spcBef>
                <a:spcPct val="0"/>
              </a:spcBef>
            </a:pPr>
            <a:r>
              <a:rPr lang="fr-FR" smtClean="0"/>
              <a:t>La même méthode doit être appliquée à la levée de fonds: considérez la toujours du point de vue de l’autre.</a:t>
            </a:r>
          </a:p>
          <a:p>
            <a:pPr>
              <a:spcBef>
                <a:spcPct val="0"/>
              </a:spcBef>
            </a:pPr>
            <a:r>
              <a:rPr lang="fr-FR" smtClean="0"/>
              <a:t>En espérant que ces quelques points auront semé en vous une autre manière de voir, il est maintenant temps de faire la différence entre l’apparence et la Réalité.</a:t>
            </a:r>
          </a:p>
          <a:p>
            <a:pPr>
              <a:spcBef>
                <a:spcPct val="0"/>
              </a:spcBef>
            </a:pPr>
            <a:r>
              <a:rPr lang="fr-FR" smtClean="0"/>
              <a:t>Pour lever des fonds avec efficacité, on doit travailler dur.</a:t>
            </a:r>
          </a:p>
        </p:txBody>
      </p:sp>
    </p:spTree>
  </p:cSld>
  <p:clrMapOvr>
    <a:masterClrMapping/>
  </p:clrMapOvr>
  <p:transition>
    <p:random/>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0" y="0"/>
            <a:ext cx="9144000" cy="1143000"/>
          </a:xfrm>
        </p:spPr>
        <p:txBody>
          <a:bodyPr/>
          <a:lstStyle/>
          <a:p>
            <a:r>
              <a:rPr lang="fr-FR" smtClean="0"/>
              <a:t>La Prospection du Capital XXXIV</a:t>
            </a:r>
            <a:br>
              <a:rPr lang="fr-FR" smtClean="0"/>
            </a:br>
            <a:r>
              <a:rPr lang="fr-FR" smtClean="0"/>
              <a:t>La Bonne Démarche XVII</a:t>
            </a:r>
          </a:p>
        </p:txBody>
      </p:sp>
      <p:sp>
        <p:nvSpPr>
          <p:cNvPr id="146435" name="Rectangle 3"/>
          <p:cNvSpPr>
            <a:spLocks noGrp="1" noChangeArrowheads="1"/>
          </p:cNvSpPr>
          <p:nvPr>
            <p:ph type="body" idx="1"/>
          </p:nvPr>
        </p:nvSpPr>
        <p:spPr>
          <a:xfrm>
            <a:off x="457200" y="1447800"/>
            <a:ext cx="8305800" cy="5029200"/>
          </a:xfrm>
        </p:spPr>
        <p:txBody>
          <a:bodyPr lIns="0" rIns="0"/>
          <a:lstStyle/>
          <a:p>
            <a:r>
              <a:rPr lang="fr-FR" smtClean="0"/>
              <a:t>Avec l’Investisseur, il faut aller droit au but de la manière la plus simple possible.</a:t>
            </a:r>
          </a:p>
          <a:p>
            <a:r>
              <a:rPr lang="fr-FR" smtClean="0"/>
              <a:t>Il faut lui parler comme à un enfant.</a:t>
            </a:r>
          </a:p>
          <a:p>
            <a:r>
              <a:rPr lang="fr-FR" smtClean="0"/>
              <a:t>Une grande préparation est nécessaire pour rendre une présentation aussi simple, propre et efficace que possible.</a:t>
            </a:r>
          </a:p>
          <a:p>
            <a:r>
              <a:rPr lang="fr-FR" smtClean="0"/>
              <a:t>Franklin Roosevelt s’est un jour excusé en ces termes: « Je suis désolé que cette lettre soit si longue, je n’ai pas eu le temps d’en écrire une plus courte. »</a:t>
            </a:r>
          </a:p>
        </p:txBody>
      </p:sp>
    </p:spTree>
  </p:cSld>
  <p:clrMapOvr>
    <a:masterClrMapping/>
  </p:clrMapOvr>
  <p:transition>
    <p:random/>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fr-FR" smtClean="0"/>
              <a:t>Les Outils de Levée de Fonds I</a:t>
            </a:r>
            <a:br>
              <a:rPr lang="fr-FR" smtClean="0"/>
            </a:br>
            <a:r>
              <a:rPr lang="fr-FR" smtClean="0"/>
              <a:t>Les Médias I</a:t>
            </a:r>
          </a:p>
        </p:txBody>
      </p:sp>
      <p:sp>
        <p:nvSpPr>
          <p:cNvPr id="147459" name="Rectangle 3"/>
          <p:cNvSpPr>
            <a:spLocks noGrp="1" noChangeArrowheads="1"/>
          </p:cNvSpPr>
          <p:nvPr>
            <p:ph type="body" idx="1"/>
          </p:nvPr>
        </p:nvSpPr>
        <p:spPr>
          <a:xfrm>
            <a:off x="381000" y="1371600"/>
            <a:ext cx="8763000" cy="5486400"/>
          </a:xfrm>
        </p:spPr>
        <p:txBody>
          <a:bodyPr/>
          <a:lstStyle/>
          <a:p>
            <a:pPr>
              <a:spcBef>
                <a:spcPct val="10000"/>
              </a:spcBef>
            </a:pPr>
            <a:r>
              <a:rPr lang="fr-FR" smtClean="0"/>
              <a:t>Les Médias sont une épée à double tranchant, un mal nécessaire pour établir la crédibilité d’un Entrepreneur et de son Entreprise.</a:t>
            </a:r>
          </a:p>
          <a:p>
            <a:pPr>
              <a:spcBef>
                <a:spcPct val="10000"/>
              </a:spcBef>
            </a:pPr>
            <a:r>
              <a:rPr lang="fr-FR" smtClean="0"/>
              <a:t>Si l’Entreprise a bonne presse, ils peuvent être un vecteur extraordinaire de succès pour la levée de fonds.</a:t>
            </a:r>
          </a:p>
          <a:p>
            <a:pPr>
              <a:spcBef>
                <a:spcPct val="10000"/>
              </a:spcBef>
            </a:pPr>
            <a:r>
              <a:rPr lang="fr-FR" smtClean="0"/>
              <a:t>Si l’Entreprise a mauvaise presse, ils peuvent signifier une faillite rapide.</a:t>
            </a:r>
          </a:p>
          <a:p>
            <a:pPr>
              <a:spcBef>
                <a:spcPct val="10000"/>
              </a:spcBef>
            </a:pPr>
            <a:r>
              <a:rPr lang="fr-FR" smtClean="0"/>
              <a:t>Quoiqu’il en soit, ils sonnent plus souvent le glas que le tocsin.</a:t>
            </a:r>
          </a:p>
          <a:p>
            <a:pPr>
              <a:spcBef>
                <a:spcPct val="10000"/>
              </a:spcBef>
            </a:pPr>
            <a:r>
              <a:rPr lang="fr-FR" smtClean="0"/>
              <a:t>Les Médias orientent trop souvent l’Entrepreneur vers le fait qu’il est plus intéressant d’être célèbre que d’être efficace.</a:t>
            </a:r>
          </a:p>
        </p:txBody>
      </p:sp>
    </p:spTree>
  </p:cSld>
  <p:clrMapOvr>
    <a:masterClrMapping/>
  </p:clrMapOvr>
  <p:transition spd="slow">
    <p:random/>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026"/>
          <p:cNvSpPr>
            <a:spLocks noGrp="1" noChangeArrowheads="1"/>
          </p:cNvSpPr>
          <p:nvPr>
            <p:ph type="title"/>
          </p:nvPr>
        </p:nvSpPr>
        <p:spPr/>
        <p:txBody>
          <a:bodyPr/>
          <a:lstStyle/>
          <a:p>
            <a:r>
              <a:rPr lang="fr-FR" smtClean="0"/>
              <a:t>Les Outils de Levée de Fonds II</a:t>
            </a:r>
            <a:br>
              <a:rPr lang="fr-FR" smtClean="0"/>
            </a:br>
            <a:r>
              <a:rPr lang="fr-FR" smtClean="0"/>
              <a:t>Les Médias II: La Presse</a:t>
            </a:r>
          </a:p>
        </p:txBody>
      </p:sp>
      <p:sp>
        <p:nvSpPr>
          <p:cNvPr id="148483" name="Rectangle 1027"/>
          <p:cNvSpPr>
            <a:spLocks noGrp="1" noChangeArrowheads="1"/>
          </p:cNvSpPr>
          <p:nvPr>
            <p:ph type="body" idx="1"/>
          </p:nvPr>
        </p:nvSpPr>
        <p:spPr>
          <a:xfrm>
            <a:off x="685800" y="1371600"/>
            <a:ext cx="7924800" cy="5486400"/>
          </a:xfrm>
        </p:spPr>
        <p:txBody>
          <a:bodyPr/>
          <a:lstStyle/>
          <a:p>
            <a:r>
              <a:rPr lang="fr-FR" smtClean="0"/>
              <a:t>Dans le cadre de la levée de fonds, la presse est le principal outil de prospection.</a:t>
            </a:r>
          </a:p>
          <a:p>
            <a:r>
              <a:rPr lang="fr-FR" smtClean="0"/>
              <a:t>L’article de presse remplit plusieurs rôles:</a:t>
            </a:r>
          </a:p>
          <a:p>
            <a:pPr lvl="1"/>
            <a:r>
              <a:rPr lang="fr-FR" smtClean="0"/>
              <a:t>C’est une preuve irréfutable que l’Entreprise est un acteur du marché et ce, même quand il est mauvais pour l’image.</a:t>
            </a:r>
          </a:p>
          <a:p>
            <a:pPr lvl="1"/>
            <a:r>
              <a:rPr lang="fr-FR" smtClean="0"/>
              <a:t>Il permet de générer de nouveaux contacts, de nouvelles adresses de prospection.</a:t>
            </a:r>
          </a:p>
          <a:p>
            <a:pPr lvl="1"/>
            <a:r>
              <a:rPr lang="fr-FR" smtClean="0"/>
              <a:t>Quand il est positif, il constitue un excellent élément de preuve de crédibilité.</a:t>
            </a:r>
          </a:p>
        </p:txBody>
      </p:sp>
    </p:spTree>
  </p:cSld>
  <p:clrMapOvr>
    <a:masterClrMapping/>
  </p:clrMapOvr>
  <p:transition>
    <p:random/>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p:txBody>
          <a:bodyPr/>
          <a:lstStyle/>
          <a:p>
            <a:r>
              <a:rPr lang="fr-FR" smtClean="0"/>
              <a:t>Les Outils de Levée de Fonds III</a:t>
            </a:r>
            <a:br>
              <a:rPr lang="fr-FR" smtClean="0"/>
            </a:br>
            <a:r>
              <a:rPr lang="fr-FR" smtClean="0"/>
              <a:t>Les Médias III: La Radio</a:t>
            </a:r>
          </a:p>
        </p:txBody>
      </p:sp>
      <p:sp>
        <p:nvSpPr>
          <p:cNvPr id="149507" name="Rectangle 1027"/>
          <p:cNvSpPr>
            <a:spLocks noGrp="1" noChangeArrowheads="1"/>
          </p:cNvSpPr>
          <p:nvPr>
            <p:ph type="body" idx="1"/>
          </p:nvPr>
        </p:nvSpPr>
        <p:spPr/>
        <p:txBody>
          <a:bodyPr/>
          <a:lstStyle/>
          <a:p>
            <a:r>
              <a:rPr lang="fr-FR" smtClean="0"/>
              <a:t>L’Interview Radiophonique est un élément important pour établir la Crédibilité.</a:t>
            </a:r>
          </a:p>
          <a:p>
            <a:r>
              <a:rPr lang="fr-FR" smtClean="0"/>
              <a:t>Le débat aussi car il prouve que l’on est un acteur du marché respecté comme tel.</a:t>
            </a:r>
          </a:p>
          <a:p>
            <a:r>
              <a:rPr lang="fr-FR" smtClean="0"/>
              <a:t>À la radio, tout ce que vous ne dites pas n’existe pas. Il faut des phrases courtes et percutantes, avec un débit soutenu pour ne pas être interrompu par l’animateur.</a:t>
            </a:r>
          </a:p>
          <a:p>
            <a:r>
              <a:rPr lang="fr-FR" smtClean="0"/>
              <a:t>Le traitement d’un thème doit se faire en maximum cinq phrases, préférablement trois.</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r-FR" smtClean="0"/>
              <a:t>Le Principe du Financement I</a:t>
            </a:r>
          </a:p>
        </p:txBody>
      </p:sp>
      <p:sp>
        <p:nvSpPr>
          <p:cNvPr id="22531" name="Rectangle 3"/>
          <p:cNvSpPr>
            <a:spLocks noGrp="1" noChangeArrowheads="1"/>
          </p:cNvSpPr>
          <p:nvPr>
            <p:ph type="body" idx="1"/>
          </p:nvPr>
        </p:nvSpPr>
        <p:spPr/>
        <p:txBody>
          <a:bodyPr/>
          <a:lstStyle/>
          <a:p>
            <a:pPr algn="ctr"/>
            <a:r>
              <a:rPr lang="fr-FR" smtClean="0"/>
              <a:t>C’est pourquoi nous allons examiner ensemble l’intégralité de la démarche de</a:t>
            </a:r>
            <a:br>
              <a:rPr lang="fr-FR" smtClean="0"/>
            </a:br>
            <a:r>
              <a:rPr lang="fr-FR" smtClean="0"/>
              <a:t/>
            </a:r>
            <a:br>
              <a:rPr lang="fr-FR" smtClean="0"/>
            </a:br>
            <a:r>
              <a:rPr lang="fr-FR" smtClean="0"/>
              <a:t>l’Entrepreneur pour Lever un Capital</a:t>
            </a:r>
            <a:br>
              <a:rPr lang="fr-FR" smtClean="0"/>
            </a:br>
            <a:r>
              <a:rPr lang="fr-FR" smtClean="0"/>
              <a:t>et ainsi</a:t>
            </a:r>
            <a:br>
              <a:rPr lang="fr-FR" smtClean="0"/>
            </a:br>
            <a:r>
              <a:rPr lang="fr-FR" smtClean="0"/>
              <a:t>Financer son Entreprise.</a:t>
            </a:r>
          </a:p>
        </p:txBody>
      </p:sp>
    </p:spTree>
  </p:cSld>
  <p:clrMapOvr>
    <a:masterClrMapping/>
  </p:clrMapOvr>
  <p:transition>
    <p:random/>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Grp="1" noChangeArrowheads="1"/>
          </p:cNvSpPr>
          <p:nvPr>
            <p:ph type="title"/>
          </p:nvPr>
        </p:nvSpPr>
        <p:spPr/>
        <p:txBody>
          <a:bodyPr/>
          <a:lstStyle/>
          <a:p>
            <a:r>
              <a:rPr lang="fr-FR" smtClean="0"/>
              <a:t>Les Outils de Levée de Fonds IV</a:t>
            </a:r>
            <a:br>
              <a:rPr lang="fr-FR" smtClean="0"/>
            </a:br>
            <a:r>
              <a:rPr lang="fr-FR" smtClean="0"/>
              <a:t>Les Médias IV: La Télévision</a:t>
            </a:r>
          </a:p>
        </p:txBody>
      </p:sp>
      <p:sp>
        <p:nvSpPr>
          <p:cNvPr id="150531" name="Rectangle 1027"/>
          <p:cNvSpPr>
            <a:spLocks noGrp="1" noChangeArrowheads="1"/>
          </p:cNvSpPr>
          <p:nvPr>
            <p:ph type="body" idx="1"/>
          </p:nvPr>
        </p:nvSpPr>
        <p:spPr/>
        <p:txBody>
          <a:bodyPr/>
          <a:lstStyle/>
          <a:p>
            <a:r>
              <a:rPr lang="fr-FR" smtClean="0"/>
              <a:t>À la télévision, les mêmes règles qu’à la radio s’appliquent.</a:t>
            </a:r>
          </a:p>
          <a:p>
            <a:r>
              <a:rPr lang="fr-FR" smtClean="0"/>
              <a:t>Mais s’y ajoutent toutes les règles de la communication non verbale et de l’attitude.</a:t>
            </a:r>
          </a:p>
        </p:txBody>
      </p:sp>
    </p:spTree>
  </p:cSld>
  <p:clrMapOvr>
    <a:masterClrMapping/>
  </p:clrMapOvr>
  <p:transition>
    <p:random/>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6"/>
          <p:cNvSpPr>
            <a:spLocks noGrp="1" noChangeArrowheads="1"/>
          </p:cNvSpPr>
          <p:nvPr>
            <p:ph type="title"/>
          </p:nvPr>
        </p:nvSpPr>
        <p:spPr/>
        <p:txBody>
          <a:bodyPr/>
          <a:lstStyle/>
          <a:p>
            <a:r>
              <a:rPr lang="fr-FR" smtClean="0"/>
              <a:t>Les Outils de Levée de Fonds V</a:t>
            </a:r>
            <a:br>
              <a:rPr lang="fr-FR" smtClean="0"/>
            </a:br>
            <a:r>
              <a:rPr lang="fr-FR" smtClean="0"/>
              <a:t>Les Médias V: Internet</a:t>
            </a:r>
          </a:p>
        </p:txBody>
      </p:sp>
      <p:sp>
        <p:nvSpPr>
          <p:cNvPr id="151555" name="Rectangle 1027"/>
          <p:cNvSpPr>
            <a:spLocks noGrp="1" noChangeArrowheads="1"/>
          </p:cNvSpPr>
          <p:nvPr>
            <p:ph type="body" idx="1"/>
          </p:nvPr>
        </p:nvSpPr>
        <p:spPr/>
        <p:txBody>
          <a:bodyPr/>
          <a:lstStyle/>
          <a:p>
            <a:endParaRPr lang="fr-FR" smtClean="0"/>
          </a:p>
        </p:txBody>
      </p:sp>
    </p:spTree>
  </p:cSld>
  <p:clrMapOvr>
    <a:masterClrMapping/>
  </p:clrMapOvr>
  <p:transition>
    <p:random/>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Grp="1" noChangeArrowheads="1"/>
          </p:cNvSpPr>
          <p:nvPr>
            <p:ph type="title"/>
          </p:nvPr>
        </p:nvSpPr>
        <p:spPr>
          <a:xfrm>
            <a:off x="0" y="0"/>
            <a:ext cx="9144000" cy="1143000"/>
          </a:xfrm>
        </p:spPr>
        <p:txBody>
          <a:bodyPr/>
          <a:lstStyle/>
          <a:p>
            <a:r>
              <a:rPr lang="fr-FR" smtClean="0"/>
              <a:t>Les Outils de Levée de Fonds V</a:t>
            </a:r>
            <a:br>
              <a:rPr lang="fr-FR" smtClean="0"/>
            </a:br>
            <a:r>
              <a:rPr lang="fr-FR" smtClean="0"/>
              <a:t>Exposition &amp; Foire (Trade Show &amp; Fair)</a:t>
            </a:r>
          </a:p>
        </p:txBody>
      </p:sp>
      <p:sp>
        <p:nvSpPr>
          <p:cNvPr id="152579" name="Rectangle 1027"/>
          <p:cNvSpPr>
            <a:spLocks noGrp="1" noChangeArrowheads="1"/>
          </p:cNvSpPr>
          <p:nvPr>
            <p:ph type="body" idx="1"/>
          </p:nvPr>
        </p:nvSpPr>
        <p:spPr/>
        <p:txBody>
          <a:bodyPr/>
          <a:lstStyle/>
          <a:p>
            <a:endParaRPr lang="fr-FR" smtClean="0"/>
          </a:p>
        </p:txBody>
      </p:sp>
    </p:spTree>
  </p:cSld>
  <p:clrMapOvr>
    <a:masterClrMapping/>
  </p:clrMapOvr>
  <p:transition>
    <p:random/>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fr-FR" smtClean="0"/>
              <a:t>Apprendre la Vente I</a:t>
            </a:r>
          </a:p>
        </p:txBody>
      </p:sp>
      <p:sp>
        <p:nvSpPr>
          <p:cNvPr id="153603" name="Rectangle 3"/>
          <p:cNvSpPr>
            <a:spLocks noGrp="1" noChangeArrowheads="1"/>
          </p:cNvSpPr>
          <p:nvPr>
            <p:ph type="body" idx="1"/>
          </p:nvPr>
        </p:nvSpPr>
        <p:spPr>
          <a:xfrm>
            <a:off x="685800" y="1371600"/>
            <a:ext cx="8458200" cy="5486400"/>
          </a:xfrm>
        </p:spPr>
        <p:txBody>
          <a:bodyPr/>
          <a:lstStyle/>
          <a:p>
            <a:r>
              <a:rPr lang="fr-FR" smtClean="0"/>
              <a:t>La difficulté majeure pour apprendre à vendre provient du fait que les meilleurs Promoteurs le font naturellement.</a:t>
            </a:r>
          </a:p>
          <a:p>
            <a:r>
              <a:rPr lang="fr-FR" smtClean="0"/>
              <a:t>Tout comme certains grands joueurs qui ne peuvent entraîner une équipe parce qu’ils ne comprennent pas que tout le monde ne soit pas capable d’en faire autant qu’eux.</a:t>
            </a:r>
          </a:p>
          <a:p>
            <a:r>
              <a:rPr lang="fr-FR" smtClean="0"/>
              <a:t>Le défi consiste à aborder le problème.</a:t>
            </a:r>
          </a:p>
          <a:p>
            <a:r>
              <a:rPr lang="fr-FR" smtClean="0"/>
              <a:t>C’est pourquoi tant  d’entraîneurs étaient des joueurs médiocres. Ils étudiaient le jeu parce que leur faiblesse était telle qu’ils n ’avaient pas le choix.</a:t>
            </a:r>
          </a:p>
          <a:p>
            <a:endParaRPr lang="fr-FR" smtClean="0"/>
          </a:p>
        </p:txBody>
      </p:sp>
    </p:spTree>
  </p:cSld>
  <p:clrMapOvr>
    <a:masterClrMapping/>
  </p:clrMapOvr>
  <p:transition>
    <p:random/>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fr-FR" smtClean="0"/>
              <a:t>Apprendre la Vente II</a:t>
            </a:r>
          </a:p>
        </p:txBody>
      </p:sp>
      <p:sp>
        <p:nvSpPr>
          <p:cNvPr id="154627" name="Rectangle 3"/>
          <p:cNvSpPr>
            <a:spLocks noGrp="1" noChangeArrowheads="1"/>
          </p:cNvSpPr>
          <p:nvPr>
            <p:ph type="body" idx="1"/>
          </p:nvPr>
        </p:nvSpPr>
        <p:spPr>
          <a:xfrm>
            <a:off x="685800" y="1371600"/>
            <a:ext cx="8458200" cy="5486400"/>
          </a:xfrm>
        </p:spPr>
        <p:txBody>
          <a:bodyPr/>
          <a:lstStyle/>
          <a:p>
            <a:r>
              <a:rPr lang="fr-FR" smtClean="0"/>
              <a:t>Il faut penser :</a:t>
            </a:r>
          </a:p>
          <a:p>
            <a:pPr lvl="1"/>
            <a:r>
              <a:rPr lang="fr-FR" smtClean="0"/>
              <a:t>au processus de vente,</a:t>
            </a:r>
          </a:p>
          <a:p>
            <a:pPr lvl="1"/>
            <a:r>
              <a:rPr lang="fr-FR" smtClean="0"/>
              <a:t>à l’opportunité de vente,</a:t>
            </a:r>
          </a:p>
          <a:p>
            <a:pPr lvl="1"/>
            <a:r>
              <a:rPr lang="fr-FR" smtClean="0"/>
              <a:t>à la finalité de la vente,</a:t>
            </a:r>
          </a:p>
          <a:p>
            <a:pPr lvl="1"/>
            <a:r>
              <a:rPr lang="fr-FR" smtClean="0"/>
              <a:t>et au résultat merveilleux quand on y arrive.</a:t>
            </a:r>
          </a:p>
          <a:p>
            <a:endParaRPr lang="fr-FR" smtClean="0"/>
          </a:p>
        </p:txBody>
      </p:sp>
    </p:spTree>
  </p:cSld>
  <p:clrMapOvr>
    <a:masterClrMapping/>
  </p:clrMapOvr>
  <p:transition>
    <p:random/>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fr-FR" smtClean="0"/>
              <a:t>Le Recrutement de Promoteurs I</a:t>
            </a:r>
          </a:p>
        </p:txBody>
      </p:sp>
      <p:sp>
        <p:nvSpPr>
          <p:cNvPr id="155651" name="Rectangle 3"/>
          <p:cNvSpPr>
            <a:spLocks noGrp="1" noChangeArrowheads="1"/>
          </p:cNvSpPr>
          <p:nvPr>
            <p:ph type="body" idx="1"/>
          </p:nvPr>
        </p:nvSpPr>
        <p:spPr/>
        <p:txBody>
          <a:bodyPr/>
          <a:lstStyle/>
          <a:p>
            <a:r>
              <a:rPr lang="fr-FR" smtClean="0"/>
              <a:t>La levée de fonds provient de la concentration sur quelques points cruciaux:</a:t>
            </a:r>
          </a:p>
          <a:p>
            <a:pPr lvl="1"/>
            <a:r>
              <a:rPr lang="fr-FR" smtClean="0"/>
              <a:t>Il faut former une personne inexpérimentée, théoriquement et pratiquement ou</a:t>
            </a:r>
          </a:p>
          <a:p>
            <a:pPr lvl="1"/>
            <a:r>
              <a:rPr lang="fr-FR" smtClean="0"/>
              <a:t>Il faut engager une personne expérimentée sans trop de polarisation au sujet du marché.</a:t>
            </a:r>
          </a:p>
          <a:p>
            <a:pPr lvl="2"/>
            <a:r>
              <a:rPr lang="fr-FR" smtClean="0"/>
              <a:t>Naturellement cette affirmation comporte une contradiction évidente puisque toute personne connaissant un marché a son opinion et ses idées préconçues.</a:t>
            </a:r>
          </a:p>
        </p:txBody>
      </p:sp>
    </p:spTree>
  </p:cSld>
  <p:clrMapOvr>
    <a:masterClrMapping/>
  </p:clrMapOvr>
  <p:transition>
    <p:random/>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0" y="0"/>
            <a:ext cx="9144000" cy="1143000"/>
          </a:xfrm>
        </p:spPr>
        <p:txBody>
          <a:bodyPr/>
          <a:lstStyle/>
          <a:p>
            <a:r>
              <a:rPr lang="fr-FR" smtClean="0"/>
              <a:t>Le Recrutement de Promoteurs II</a:t>
            </a:r>
          </a:p>
        </p:txBody>
      </p:sp>
      <p:sp>
        <p:nvSpPr>
          <p:cNvPr id="156675" name="Rectangle 3"/>
          <p:cNvSpPr>
            <a:spLocks noGrp="1" noChangeArrowheads="1"/>
          </p:cNvSpPr>
          <p:nvPr>
            <p:ph type="body" idx="1"/>
          </p:nvPr>
        </p:nvSpPr>
        <p:spPr/>
        <p:txBody>
          <a:bodyPr/>
          <a:lstStyle/>
          <a:p>
            <a:r>
              <a:rPr lang="fr-FR" smtClean="0"/>
              <a:t>Il y a plusieurs façons de contourner ce problème:</a:t>
            </a:r>
          </a:p>
          <a:p>
            <a:pPr lvl="1"/>
            <a:r>
              <a:rPr lang="fr-FR" smtClean="0"/>
              <a:t>Soyez vigilant et interviewez des personnes récemment renvoyées.</a:t>
            </a:r>
          </a:p>
          <a:p>
            <a:pPr lvl="1"/>
            <a:r>
              <a:rPr lang="fr-FR" smtClean="0"/>
              <a:t>Comme tout bon vendeur, le bon Promoteur a tendance à être indiscipliné.</a:t>
            </a:r>
          </a:p>
        </p:txBody>
      </p:sp>
    </p:spTree>
  </p:cSld>
  <p:clrMapOvr>
    <a:masterClrMapping/>
  </p:clrMapOvr>
  <p:transition>
    <p:random/>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0"/>
            <a:ext cx="9144000" cy="1219200"/>
          </a:xfrm>
        </p:spPr>
        <p:txBody>
          <a:bodyPr/>
          <a:lstStyle/>
          <a:p>
            <a:r>
              <a:rPr lang="fr-FR" smtClean="0"/>
              <a:t>La Négociation du Capital</a:t>
            </a:r>
            <a:br>
              <a:rPr lang="fr-FR" smtClean="0"/>
            </a:br>
            <a:r>
              <a:rPr lang="fr-FR" smtClean="0"/>
              <a:t>Négocier le Capital I</a:t>
            </a:r>
          </a:p>
        </p:txBody>
      </p:sp>
      <p:sp>
        <p:nvSpPr>
          <p:cNvPr id="157699" name="Rectangle 3"/>
          <p:cNvSpPr>
            <a:spLocks noGrp="1" noChangeArrowheads="1"/>
          </p:cNvSpPr>
          <p:nvPr>
            <p:ph type="body" idx="1"/>
          </p:nvPr>
        </p:nvSpPr>
        <p:spPr>
          <a:xfrm>
            <a:off x="990600" y="1600200"/>
            <a:ext cx="7772400" cy="5257800"/>
          </a:xfrm>
        </p:spPr>
        <p:txBody>
          <a:bodyPr/>
          <a:lstStyle/>
          <a:p>
            <a:pPr marL="0" indent="0"/>
            <a:r>
              <a:rPr lang="fr-FR" smtClean="0"/>
              <a:t> Expliquer à votre Interlocuteur comment il va retrouver son capital, par quoi il est garanti et quel va être son gain.</a:t>
            </a:r>
          </a:p>
          <a:p>
            <a:pPr marL="0" indent="0"/>
            <a:r>
              <a:rPr lang="fr-FR" smtClean="0"/>
              <a:t> L’Entrepreneur doit placer son entreprise au premier plan et lui-même au second plan.</a:t>
            </a:r>
          </a:p>
          <a:p>
            <a:pPr marL="0" indent="0"/>
            <a:r>
              <a:rPr lang="fr-FR" smtClean="0"/>
              <a:t> Son objectif doit être de faire en sorte que l’affaire marche, pas qu’il devienne riche. Si il fait en sorte que cela marche, il peut ajouter qu’il sera largement récompensé car il y aura assez de richesses dans l’affaire et autour de lui.</a:t>
            </a:r>
          </a:p>
        </p:txBody>
      </p:sp>
    </p:spTree>
  </p:cSld>
  <p:clrMapOvr>
    <a:masterClrMapping/>
  </p:clrMapOvr>
  <p:transition spd="slow">
    <p:random/>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0" y="0"/>
            <a:ext cx="9144000" cy="1295400"/>
          </a:xfrm>
        </p:spPr>
        <p:txBody>
          <a:bodyPr/>
          <a:lstStyle/>
          <a:p>
            <a:r>
              <a:rPr lang="fr-FR" smtClean="0"/>
              <a:t>La Négociation du Capital II</a:t>
            </a:r>
            <a:br>
              <a:rPr lang="fr-FR" smtClean="0"/>
            </a:br>
            <a:r>
              <a:rPr lang="fr-FR" smtClean="0"/>
              <a:t>Négocier le Capital II</a:t>
            </a:r>
          </a:p>
        </p:txBody>
      </p:sp>
      <p:sp>
        <p:nvSpPr>
          <p:cNvPr id="158723" name="Rectangle 3"/>
          <p:cNvSpPr>
            <a:spLocks noGrp="1" noChangeArrowheads="1"/>
          </p:cNvSpPr>
          <p:nvPr>
            <p:ph type="body" idx="1"/>
          </p:nvPr>
        </p:nvSpPr>
        <p:spPr>
          <a:xfrm>
            <a:off x="0" y="1600200"/>
            <a:ext cx="9144000" cy="5257800"/>
          </a:xfrm>
        </p:spPr>
        <p:txBody>
          <a:bodyPr/>
          <a:lstStyle/>
          <a:p>
            <a:pPr marL="374650" indent="-173038">
              <a:spcBef>
                <a:spcPct val="10000"/>
              </a:spcBef>
            </a:pPr>
            <a:r>
              <a:rPr lang="fr-FR" smtClean="0"/>
              <a:t>L’Investisseur craint la cupidité et l’orgueil par-dessus tout.</a:t>
            </a:r>
          </a:p>
          <a:p>
            <a:pPr marL="374650" indent="-173038">
              <a:spcBef>
                <a:spcPct val="10000"/>
              </a:spcBef>
            </a:pPr>
            <a:r>
              <a:rPr lang="fr-FR" smtClean="0"/>
              <a:t>Un Promoteur est comme un sommelier.</a:t>
            </a:r>
          </a:p>
          <a:p>
            <a:pPr marL="374650" indent="-173038">
              <a:spcBef>
                <a:spcPct val="10000"/>
              </a:spcBef>
            </a:pPr>
            <a:r>
              <a:rPr lang="fr-FR" smtClean="0"/>
              <a:t>Il sort avec un menu et rentre avec une commande sur mesure. </a:t>
            </a:r>
          </a:p>
          <a:p>
            <a:pPr marL="374650" indent="-173038">
              <a:spcBef>
                <a:spcPct val="10000"/>
              </a:spcBef>
            </a:pPr>
            <a:r>
              <a:rPr lang="fr-FR" smtClean="0"/>
              <a:t>Si quelqu’un aime le bœuf et un autre le poulet, personne n’a raison ou tort.</a:t>
            </a:r>
          </a:p>
          <a:p>
            <a:pPr marL="374650" indent="-173038">
              <a:spcBef>
                <a:spcPct val="10000"/>
              </a:spcBef>
            </a:pPr>
            <a:r>
              <a:rPr lang="fr-FR" smtClean="0"/>
              <a:t>Le même principe s’applique à la négociation avec un Prospect.</a:t>
            </a:r>
          </a:p>
          <a:p>
            <a:pPr marL="374650" indent="-173038">
              <a:spcBef>
                <a:spcPct val="10000"/>
              </a:spcBef>
            </a:pPr>
            <a:r>
              <a:rPr lang="fr-FR" smtClean="0"/>
              <a:t>Chacun a ses critères et ses exigences.</a:t>
            </a:r>
          </a:p>
          <a:p>
            <a:pPr marL="374650" indent="-173038">
              <a:spcBef>
                <a:spcPct val="10000"/>
              </a:spcBef>
            </a:pPr>
            <a:r>
              <a:rPr lang="fr-FR" smtClean="0"/>
              <a:t>Les desiderata ne sont pas justes ou faux dans l’absolu.</a:t>
            </a:r>
          </a:p>
        </p:txBody>
      </p:sp>
    </p:spTree>
  </p:cSld>
  <p:clrMapOvr>
    <a:masterClrMapping/>
  </p:clrMapOvr>
  <p:transition spd="slow">
    <p:random/>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26"/>
          <p:cNvSpPr>
            <a:spLocks noGrp="1" noChangeArrowheads="1"/>
          </p:cNvSpPr>
          <p:nvPr>
            <p:ph type="title"/>
          </p:nvPr>
        </p:nvSpPr>
        <p:spPr>
          <a:xfrm>
            <a:off x="0" y="0"/>
            <a:ext cx="9144000" cy="1295400"/>
          </a:xfrm>
        </p:spPr>
        <p:txBody>
          <a:bodyPr/>
          <a:lstStyle/>
          <a:p>
            <a:r>
              <a:rPr lang="fr-FR" smtClean="0"/>
              <a:t>La Négociation du Capital III</a:t>
            </a:r>
            <a:br>
              <a:rPr lang="fr-FR" smtClean="0"/>
            </a:br>
            <a:r>
              <a:rPr lang="fr-FR" smtClean="0"/>
              <a:t>Négocier le Capital III</a:t>
            </a:r>
          </a:p>
        </p:txBody>
      </p:sp>
      <p:sp>
        <p:nvSpPr>
          <p:cNvPr id="159747" name="Rectangle 1027"/>
          <p:cNvSpPr>
            <a:spLocks noGrp="1" noChangeArrowheads="1"/>
          </p:cNvSpPr>
          <p:nvPr>
            <p:ph type="body" idx="1"/>
          </p:nvPr>
        </p:nvSpPr>
        <p:spPr>
          <a:xfrm>
            <a:off x="381000" y="1295400"/>
            <a:ext cx="8382000" cy="5562600"/>
          </a:xfrm>
        </p:spPr>
        <p:txBody>
          <a:bodyPr/>
          <a:lstStyle/>
          <a:p>
            <a:pPr marL="201613" indent="-201613"/>
            <a:r>
              <a:rPr lang="fr-FR" smtClean="0"/>
              <a:t>Par contre, ils peuvent être justes ou faux par rapport à un objectif: un rendement élevé sans risque n’a pas de sens.</a:t>
            </a:r>
          </a:p>
          <a:p>
            <a:pPr marL="201613" indent="-201613"/>
            <a:r>
              <a:rPr lang="fr-FR" smtClean="0"/>
              <a:t>Trop de Promoteurs perdent du temps à critiquer les objections soulevées par le Prospect au lieu d’y répondre.</a:t>
            </a:r>
          </a:p>
          <a:p>
            <a:pPr marL="201613" indent="-201613"/>
            <a:r>
              <a:rPr lang="fr-FR" smtClean="0"/>
              <a:t>Le Promoteur doit être rapide et concis pour respecter le temps imparti par le prospect.</a:t>
            </a:r>
          </a:p>
          <a:p>
            <a:pPr marL="201613" indent="-201613"/>
            <a:r>
              <a:rPr lang="fr-FR" smtClean="0"/>
              <a:t>Le Prospect ne respecte rien autant qu’une présentation brève, concise et documentée qui s’achève dans le temps imparti. Venir de loin n’est pas une excuse pour déborder.</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fr-FR" smtClean="0"/>
              <a:t>Le Principe du Financement II</a:t>
            </a:r>
          </a:p>
        </p:txBody>
      </p:sp>
      <p:pic>
        <p:nvPicPr>
          <p:cNvPr id="23555" name="Picture 4" descr="SACARG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438400"/>
            <a:ext cx="22479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5" descr="COCH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3124200"/>
            <a:ext cx="253841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8"/>
          <p:cNvSpPr>
            <a:spLocks noGrp="1" noChangeArrowheads="1"/>
          </p:cNvSpPr>
          <p:nvPr>
            <p:ph type="body" sz="half" idx="2"/>
          </p:nvPr>
        </p:nvSpPr>
        <p:spPr>
          <a:xfrm>
            <a:off x="3657600" y="2895600"/>
            <a:ext cx="5486400" cy="3581400"/>
          </a:xfrm>
        </p:spPr>
        <p:txBody>
          <a:bodyPr/>
          <a:lstStyle/>
          <a:p>
            <a:pPr>
              <a:buFontTx/>
              <a:buNone/>
            </a:pPr>
            <a:r>
              <a:rPr lang="fr-FR" sz="2400" smtClean="0"/>
              <a:t>En voici les raisons:</a:t>
            </a:r>
          </a:p>
          <a:p>
            <a:r>
              <a:rPr lang="fr-FR" sz="2400" smtClean="0"/>
              <a:t>Pour investir, l’investisseur  doit savoir que l’opportunité existe.</a:t>
            </a:r>
          </a:p>
          <a:p>
            <a:r>
              <a:rPr lang="fr-FR" sz="2400" smtClean="0"/>
              <a:t>Il doit pouvoir évaluer le rapport gain / risque.</a:t>
            </a:r>
          </a:p>
          <a:p>
            <a:r>
              <a:rPr lang="fr-FR" sz="2400" smtClean="0"/>
              <a:t>La familiarité crée la confiance, l’illusion d’information et l’illusion de contrôle.</a:t>
            </a:r>
          </a:p>
        </p:txBody>
      </p:sp>
      <p:sp>
        <p:nvSpPr>
          <p:cNvPr id="23558" name="Rectangle 9"/>
          <p:cNvSpPr>
            <a:spLocks noChangeArrowheads="1"/>
          </p:cNvSpPr>
          <p:nvPr/>
        </p:nvSpPr>
        <p:spPr bwMode="auto">
          <a:xfrm>
            <a:off x="0" y="990600"/>
            <a:ext cx="9144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fr-FR" sz="2800">
                <a:solidFill>
                  <a:schemeClr val="folHlink"/>
                </a:solidFill>
              </a:rPr>
              <a:t>	La simplicité du principe est tellement déconcertante qu’il est peu crédible: </a:t>
            </a:r>
          </a:p>
          <a:p>
            <a:pPr marL="342900" indent="-342900">
              <a:spcBef>
                <a:spcPct val="20000"/>
              </a:spcBef>
              <a:buFontTx/>
              <a:buChar char="•"/>
            </a:pPr>
            <a:r>
              <a:rPr lang="fr-FR" sz="2800" b="1">
                <a:solidFill>
                  <a:schemeClr val="folHlink"/>
                </a:solidFill>
              </a:rPr>
              <a:t>Pour obtenir un capital, il faut fournir de l’Information.</a:t>
            </a:r>
          </a:p>
        </p:txBody>
      </p:sp>
    </p:spTree>
  </p:cSld>
  <p:clrMapOvr>
    <a:masterClrMapping/>
  </p:clrMapOvr>
  <p:transition>
    <p:random/>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0"/>
            <a:ext cx="9144000" cy="1295400"/>
          </a:xfrm>
        </p:spPr>
        <p:txBody>
          <a:bodyPr/>
          <a:lstStyle/>
          <a:p>
            <a:r>
              <a:rPr lang="fr-FR" smtClean="0"/>
              <a:t>La Négociation du Capital IV</a:t>
            </a:r>
            <a:br>
              <a:rPr lang="fr-FR" smtClean="0"/>
            </a:br>
            <a:r>
              <a:rPr lang="fr-FR" smtClean="0"/>
              <a:t>Négocier le Capital IV</a:t>
            </a:r>
          </a:p>
        </p:txBody>
      </p:sp>
      <p:sp>
        <p:nvSpPr>
          <p:cNvPr id="160771" name="Rectangle 3"/>
          <p:cNvSpPr>
            <a:spLocks noGrp="1" noChangeArrowheads="1"/>
          </p:cNvSpPr>
          <p:nvPr>
            <p:ph type="body" idx="1"/>
          </p:nvPr>
        </p:nvSpPr>
        <p:spPr>
          <a:xfrm>
            <a:off x="381000" y="1600200"/>
            <a:ext cx="8382000" cy="5257800"/>
          </a:xfrm>
        </p:spPr>
        <p:txBody>
          <a:bodyPr/>
          <a:lstStyle/>
          <a:p>
            <a:pPr marL="0" indent="201613"/>
            <a:r>
              <a:rPr lang="fr-FR" smtClean="0"/>
              <a:t>Le principal grief du Prospect au Promoteur est qu’il ne connaît pas les données clés de l’Émetteur.</a:t>
            </a:r>
          </a:p>
          <a:p>
            <a:pPr marL="0" indent="201613"/>
            <a:r>
              <a:rPr lang="fr-FR" smtClean="0"/>
              <a:t>Le second grief est que le Promoteur est trop long et n’arrive pas au bout de sa présentation.</a:t>
            </a:r>
          </a:p>
          <a:p>
            <a:pPr marL="0" indent="201613"/>
            <a:r>
              <a:rPr lang="fr-FR" smtClean="0"/>
              <a:t>Le troisième est de ne pas répondre factuellement aux questions.</a:t>
            </a:r>
          </a:p>
        </p:txBody>
      </p:sp>
    </p:spTree>
  </p:cSld>
  <p:clrMapOvr>
    <a:masterClrMapping/>
  </p:clrMapOvr>
  <p:transition spd="slow">
    <p:random/>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0" y="0"/>
            <a:ext cx="9144000" cy="1295400"/>
          </a:xfrm>
        </p:spPr>
        <p:txBody>
          <a:bodyPr/>
          <a:lstStyle/>
          <a:p>
            <a:r>
              <a:rPr lang="fr-FR" smtClean="0"/>
              <a:t>La Négociation du Capital V</a:t>
            </a:r>
            <a:br>
              <a:rPr lang="fr-FR" smtClean="0"/>
            </a:br>
            <a:r>
              <a:rPr lang="fr-FR" smtClean="0"/>
              <a:t>Négocier le Capital V</a:t>
            </a:r>
          </a:p>
        </p:txBody>
      </p:sp>
      <p:sp>
        <p:nvSpPr>
          <p:cNvPr id="161795" name="Rectangle 3"/>
          <p:cNvSpPr>
            <a:spLocks noGrp="1" noChangeArrowheads="1"/>
          </p:cNvSpPr>
          <p:nvPr>
            <p:ph type="body" idx="1"/>
          </p:nvPr>
        </p:nvSpPr>
        <p:spPr>
          <a:xfrm>
            <a:off x="381000" y="1600200"/>
            <a:ext cx="8763000" cy="5257800"/>
          </a:xfrm>
        </p:spPr>
        <p:txBody>
          <a:bodyPr/>
          <a:lstStyle/>
          <a:p>
            <a:pPr marL="0" indent="201613"/>
            <a:r>
              <a:rPr lang="fr-FR" smtClean="0"/>
              <a:t>Le Promoteur doit suivre, traquer et coller aux besoins, aux envies et aux peurs du Prospect, pas à ses opinions.</a:t>
            </a:r>
          </a:p>
          <a:p>
            <a:pPr marL="0" indent="201613"/>
            <a:r>
              <a:rPr lang="fr-FR" smtClean="0"/>
              <a:t>Pendant la négociation, il faut oublier « je » et dire « vous ». </a:t>
            </a:r>
          </a:p>
          <a:p>
            <a:pPr marL="0" indent="201613"/>
            <a:r>
              <a:rPr lang="fr-FR" smtClean="0"/>
              <a:t>Puis quand on a la maîtrise suprême de la négociation et de la relation avec le Prospect, on peut dire « nous », mais ça, c’est nettement en dehors du cadre de ce cours.</a:t>
            </a:r>
          </a:p>
          <a:p>
            <a:pPr marL="0" indent="201613"/>
            <a:r>
              <a:rPr lang="fr-FR" smtClean="0"/>
              <a:t>La connaissance et la compréhension du Prospect sont reines, mais attention:</a:t>
            </a:r>
          </a:p>
          <a:p>
            <a:pPr marL="0" indent="201613"/>
            <a:r>
              <a:rPr lang="fr-FR" smtClean="0"/>
              <a:t>Il ne faut pas l’interroger avant de présenter l’Entreprise et de toute façon, éviter de l’interroger systématiquement.</a:t>
            </a:r>
          </a:p>
        </p:txBody>
      </p:sp>
    </p:spTree>
  </p:cSld>
  <p:clrMapOvr>
    <a:masterClrMapping/>
  </p:clrMapOvr>
  <p:transition spd="slow">
    <p:random/>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0"/>
            <a:ext cx="9144000" cy="1295400"/>
          </a:xfrm>
        </p:spPr>
        <p:txBody>
          <a:bodyPr/>
          <a:lstStyle/>
          <a:p>
            <a:r>
              <a:rPr lang="fr-FR" smtClean="0"/>
              <a:t>La Négociation du Capital VI</a:t>
            </a:r>
            <a:br>
              <a:rPr lang="fr-FR" smtClean="0"/>
            </a:br>
            <a:r>
              <a:rPr lang="fr-FR" smtClean="0"/>
              <a:t>Négocier le Capital VI</a:t>
            </a:r>
          </a:p>
        </p:txBody>
      </p:sp>
      <p:sp>
        <p:nvSpPr>
          <p:cNvPr id="162819" name="Rectangle 3"/>
          <p:cNvSpPr>
            <a:spLocks noGrp="1" noChangeArrowheads="1"/>
          </p:cNvSpPr>
          <p:nvPr>
            <p:ph type="body" idx="1"/>
          </p:nvPr>
        </p:nvSpPr>
        <p:spPr>
          <a:xfrm>
            <a:off x="381000" y="1447800"/>
            <a:ext cx="8763000" cy="5410200"/>
          </a:xfrm>
        </p:spPr>
        <p:txBody>
          <a:bodyPr/>
          <a:lstStyle/>
          <a:p>
            <a:pPr marL="0" indent="201613"/>
            <a:r>
              <a:rPr lang="fr-FR" smtClean="0"/>
              <a:t>Le Prospect ne doit jamais se sentir sous interrogatoire, sauf si c’est un Prospect de test,dont on n’attend rien.</a:t>
            </a:r>
          </a:p>
          <a:p>
            <a:pPr marL="0" indent="201613">
              <a:spcBef>
                <a:spcPct val="10000"/>
              </a:spcBef>
            </a:pPr>
            <a:r>
              <a:rPr lang="fr-FR" smtClean="0"/>
              <a:t>Le Prospect est une source d’information ponctuelle, pas une base de données.</a:t>
            </a:r>
          </a:p>
          <a:p>
            <a:pPr marL="0" indent="201613">
              <a:spcBef>
                <a:spcPct val="10000"/>
              </a:spcBef>
            </a:pPr>
            <a:r>
              <a:rPr lang="fr-FR" smtClean="0"/>
              <a:t>Il est nécessaire de préparer ses recherches à l’avance.</a:t>
            </a:r>
          </a:p>
          <a:p>
            <a:pPr marL="0" indent="201613">
              <a:spcBef>
                <a:spcPct val="10000"/>
              </a:spcBef>
            </a:pPr>
            <a:r>
              <a:rPr lang="fr-FR" smtClean="0"/>
              <a:t>Il faut apprendre à connaître le Prospect, son fonctionnement, ses affaires, ses produits et services, à travers Internet et toutes les sources d’information que l’on peut trouver.</a:t>
            </a:r>
          </a:p>
          <a:p>
            <a:pPr marL="0" indent="201613">
              <a:spcBef>
                <a:spcPct val="10000"/>
              </a:spcBef>
            </a:pPr>
            <a:r>
              <a:rPr lang="fr-FR" smtClean="0"/>
              <a:t>Si le Promoteur a des questions à lui poser sur son organisation en vous rendant au rendez-vous, c’est qu’il n’est pas prêt.</a:t>
            </a:r>
          </a:p>
        </p:txBody>
      </p:sp>
    </p:spTree>
  </p:cSld>
  <p:clrMapOvr>
    <a:masterClrMapping/>
  </p:clrMapOvr>
  <p:transition spd="slow">
    <p:random/>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0" y="0"/>
            <a:ext cx="9144000" cy="1295400"/>
          </a:xfrm>
        </p:spPr>
        <p:txBody>
          <a:bodyPr/>
          <a:lstStyle/>
          <a:p>
            <a:r>
              <a:rPr lang="fr-FR" smtClean="0"/>
              <a:t>La Négociation du Capital VII</a:t>
            </a:r>
            <a:br>
              <a:rPr lang="fr-FR" smtClean="0"/>
            </a:br>
            <a:r>
              <a:rPr lang="fr-FR" smtClean="0"/>
              <a:t>Négocier le Capital VII</a:t>
            </a:r>
          </a:p>
        </p:txBody>
      </p:sp>
      <p:sp>
        <p:nvSpPr>
          <p:cNvPr id="163843" name="Rectangle 3"/>
          <p:cNvSpPr>
            <a:spLocks noGrp="1" noChangeArrowheads="1"/>
          </p:cNvSpPr>
          <p:nvPr>
            <p:ph type="body" idx="1"/>
          </p:nvPr>
        </p:nvSpPr>
        <p:spPr>
          <a:xfrm>
            <a:off x="381000" y="1600200"/>
            <a:ext cx="8382000" cy="5257800"/>
          </a:xfrm>
        </p:spPr>
        <p:txBody>
          <a:bodyPr/>
          <a:lstStyle/>
          <a:p>
            <a:pPr marL="0" indent="201613"/>
            <a:r>
              <a:rPr lang="fr-FR" smtClean="0"/>
              <a:t>Sauf dans le cadre d’une émission privée, il faut essayer d’adapter la présentation au Prospect.</a:t>
            </a:r>
          </a:p>
          <a:p>
            <a:pPr marL="762000" lvl="1"/>
            <a:r>
              <a:rPr lang="fr-FR" smtClean="0"/>
              <a:t>Il est facile de parcourir les Argumentaires et de sélectionner les arguments qui touchent le Prospect.</a:t>
            </a:r>
          </a:p>
          <a:p>
            <a:pPr marL="762000" lvl="1"/>
            <a:r>
              <a:rPr lang="fr-FR" smtClean="0"/>
              <a:t>D’aucuns considéreront ce conseil comme ridicule.</a:t>
            </a:r>
          </a:p>
          <a:p>
            <a:pPr marL="762000" lvl="1"/>
            <a:r>
              <a:rPr lang="fr-FR" smtClean="0"/>
              <a:t>Généralement le Prospect reconnaît que cela dénote le tact du Promoteur, mais il signale aussi que c’est trop rare.</a:t>
            </a:r>
          </a:p>
          <a:p>
            <a:pPr marL="762000" lvl="1"/>
            <a:r>
              <a:rPr lang="fr-FR" smtClean="0"/>
              <a:t>Le Promoteur qui se donne la peine de connaître les lieux fait toujours des recommandations plus appropriées. </a:t>
            </a:r>
          </a:p>
        </p:txBody>
      </p:sp>
    </p:spTree>
  </p:cSld>
  <p:clrMapOvr>
    <a:masterClrMapping/>
  </p:clrMapOvr>
  <p:transition spd="slow">
    <p:random/>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0"/>
            <a:ext cx="9144000" cy="1295400"/>
          </a:xfrm>
        </p:spPr>
        <p:txBody>
          <a:bodyPr/>
          <a:lstStyle/>
          <a:p>
            <a:r>
              <a:rPr lang="fr-FR" smtClean="0"/>
              <a:t>La Négociation du Capital VIII</a:t>
            </a:r>
            <a:br>
              <a:rPr lang="fr-FR" smtClean="0"/>
            </a:br>
            <a:r>
              <a:rPr lang="fr-FR" smtClean="0"/>
              <a:t>Négocier le Capital VIII</a:t>
            </a:r>
          </a:p>
        </p:txBody>
      </p:sp>
      <p:sp>
        <p:nvSpPr>
          <p:cNvPr id="164867" name="Rectangle 3"/>
          <p:cNvSpPr>
            <a:spLocks noGrp="1" noChangeArrowheads="1"/>
          </p:cNvSpPr>
          <p:nvPr>
            <p:ph type="body" idx="1"/>
          </p:nvPr>
        </p:nvSpPr>
        <p:spPr>
          <a:xfrm>
            <a:off x="381000" y="1600200"/>
            <a:ext cx="8382000" cy="5257800"/>
          </a:xfrm>
        </p:spPr>
        <p:txBody>
          <a:bodyPr/>
          <a:lstStyle/>
          <a:p>
            <a:pPr marL="0" indent="201613"/>
            <a:r>
              <a:rPr lang="fr-FR" smtClean="0"/>
              <a:t>Sans exagérer redire l’évidence est non seulement acceptable, mais préférable. </a:t>
            </a:r>
          </a:p>
          <a:p>
            <a:pPr marL="0" indent="201613"/>
            <a:r>
              <a:rPr lang="fr-FR" smtClean="0"/>
              <a:t>Cela montre au Prospect que le Promoteur a compris sa situation, ses besoins, ses envies et ses craintes.</a:t>
            </a:r>
          </a:p>
          <a:p>
            <a:pPr marL="0" indent="201613"/>
            <a:r>
              <a:rPr lang="fr-FR" smtClean="0"/>
              <a:t>En d’autres termes, il s’agit d’une approche brute mais qui fonctionne autant pour le Prospect que pour le Promoteur. </a:t>
            </a:r>
          </a:p>
        </p:txBody>
      </p:sp>
    </p:spTree>
  </p:cSld>
  <p:clrMapOvr>
    <a:masterClrMapping/>
  </p:clrMapOvr>
  <p:transition spd="slow">
    <p:random/>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0" y="0"/>
            <a:ext cx="9144000" cy="1295400"/>
          </a:xfrm>
        </p:spPr>
        <p:txBody>
          <a:bodyPr/>
          <a:lstStyle/>
          <a:p>
            <a:r>
              <a:rPr lang="fr-FR" smtClean="0"/>
              <a:t>La Négociation du Capital IX</a:t>
            </a:r>
            <a:br>
              <a:rPr lang="fr-FR" smtClean="0"/>
            </a:br>
            <a:r>
              <a:rPr lang="fr-FR" smtClean="0"/>
              <a:t>Négocier le Capital IX</a:t>
            </a:r>
          </a:p>
        </p:txBody>
      </p:sp>
      <p:sp>
        <p:nvSpPr>
          <p:cNvPr id="165891" name="Rectangle 3"/>
          <p:cNvSpPr>
            <a:spLocks noGrp="1" noChangeArrowheads="1"/>
          </p:cNvSpPr>
          <p:nvPr>
            <p:ph type="body" idx="1"/>
          </p:nvPr>
        </p:nvSpPr>
        <p:spPr>
          <a:xfrm>
            <a:off x="381000" y="1600200"/>
            <a:ext cx="8382000" cy="5257800"/>
          </a:xfrm>
        </p:spPr>
        <p:txBody>
          <a:bodyPr/>
          <a:lstStyle/>
          <a:p>
            <a:pPr marL="0" indent="201613"/>
            <a:r>
              <a:rPr lang="fr-FR" smtClean="0"/>
              <a:t>Sans exagérer redire l’évidence est non seulement acceptable, mais préférable. </a:t>
            </a:r>
          </a:p>
          <a:p>
            <a:pPr marL="0" indent="201613"/>
            <a:r>
              <a:rPr lang="fr-FR" smtClean="0"/>
              <a:t>Cela montre au Prospect que le Promoteur a compris sa situation, ses besoins, ses envies et ses craintes.</a:t>
            </a:r>
          </a:p>
          <a:p>
            <a:pPr marL="0" indent="201613"/>
            <a:r>
              <a:rPr lang="fr-FR" smtClean="0"/>
              <a:t>En d’autres termes, il s’agit d’une approche brute mais qui fonctionne autant pour le Prospect que pour le Promoteur. </a:t>
            </a:r>
          </a:p>
        </p:txBody>
      </p:sp>
    </p:spTree>
  </p:cSld>
  <p:clrMapOvr>
    <a:masterClrMapping/>
  </p:clrMapOvr>
  <p:transition spd="slow">
    <p:random/>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0" y="0"/>
            <a:ext cx="9144000" cy="1295400"/>
          </a:xfrm>
        </p:spPr>
        <p:txBody>
          <a:bodyPr/>
          <a:lstStyle/>
          <a:p>
            <a:r>
              <a:rPr lang="fr-FR" smtClean="0"/>
              <a:t>La Négociation du Capital X</a:t>
            </a:r>
            <a:br>
              <a:rPr lang="fr-FR" smtClean="0"/>
            </a:br>
            <a:r>
              <a:rPr lang="fr-FR" smtClean="0"/>
              <a:t>Négocier le Capital X</a:t>
            </a:r>
          </a:p>
        </p:txBody>
      </p:sp>
      <p:sp>
        <p:nvSpPr>
          <p:cNvPr id="166915" name="Rectangle 3"/>
          <p:cNvSpPr>
            <a:spLocks noGrp="1" noChangeArrowheads="1"/>
          </p:cNvSpPr>
          <p:nvPr>
            <p:ph type="body" idx="1"/>
          </p:nvPr>
        </p:nvSpPr>
        <p:spPr>
          <a:xfrm>
            <a:off x="381000" y="1600200"/>
            <a:ext cx="8382000" cy="5257800"/>
          </a:xfrm>
        </p:spPr>
        <p:txBody>
          <a:bodyPr/>
          <a:lstStyle/>
          <a:p>
            <a:pPr marL="0" indent="201613"/>
            <a:r>
              <a:rPr lang="fr-FR" smtClean="0"/>
              <a:t>La première étape pour le Promoteur est d’identifier le genre d’investissement qui intéresse l e Prospect.</a:t>
            </a:r>
          </a:p>
          <a:p>
            <a:pPr marL="0" indent="201613"/>
            <a:r>
              <a:rPr lang="fr-FR" smtClean="0"/>
              <a:t>Ensuite, il faut que le Promoteur compare son affaire à ce genre d’investissements pour donner au Prospect ce qu’il veut.</a:t>
            </a:r>
          </a:p>
          <a:p>
            <a:pPr marL="0" indent="201613"/>
            <a:r>
              <a:rPr lang="fr-FR" smtClean="0"/>
              <a:t>Cette condition apparemment si simple est souvent enfreinte, surtout par l’Entrepreneur, qui croit connaître les besoins du Prospect mieux que le Prospect lui-même.</a:t>
            </a:r>
          </a:p>
        </p:txBody>
      </p:sp>
    </p:spTree>
  </p:cSld>
  <p:clrMapOvr>
    <a:masterClrMapping/>
  </p:clrMapOvr>
  <p:transition spd="slow">
    <p:random/>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fr-FR" smtClean="0"/>
              <a:t>Le Prospect I</a:t>
            </a:r>
          </a:p>
        </p:txBody>
      </p:sp>
      <p:sp>
        <p:nvSpPr>
          <p:cNvPr id="167939" name="Rectangle 3"/>
          <p:cNvSpPr>
            <a:spLocks noGrp="1" noChangeArrowheads="1"/>
          </p:cNvSpPr>
          <p:nvPr>
            <p:ph type="body" idx="1"/>
          </p:nvPr>
        </p:nvSpPr>
        <p:spPr>
          <a:xfrm>
            <a:off x="685800" y="990600"/>
            <a:ext cx="8458200" cy="5486400"/>
          </a:xfrm>
        </p:spPr>
        <p:txBody>
          <a:bodyPr/>
          <a:lstStyle/>
          <a:p>
            <a:r>
              <a:rPr lang="fr-FR" smtClean="0"/>
              <a:t>Comme tout homme, le Prospect a des besoins, des envies et des craintes.</a:t>
            </a:r>
          </a:p>
          <a:p>
            <a:r>
              <a:rPr lang="fr-FR" smtClean="0"/>
              <a:t>Dans son for intérieur, il aimerait simplement l’Idéal, un investissement  qui soit:</a:t>
            </a:r>
          </a:p>
          <a:p>
            <a:pPr lvl="1"/>
            <a:r>
              <a:rPr lang="fr-FR" smtClean="0"/>
              <a:t>Sans risque.</a:t>
            </a:r>
          </a:p>
          <a:p>
            <a:pPr lvl="1"/>
            <a:r>
              <a:rPr lang="fr-FR" smtClean="0"/>
              <a:t>Garanti à 100%.</a:t>
            </a:r>
          </a:p>
          <a:p>
            <a:pPr lvl="1"/>
            <a:r>
              <a:rPr lang="fr-FR" smtClean="0"/>
              <a:t>À rendement infini</a:t>
            </a:r>
          </a:p>
          <a:p>
            <a:pPr lvl="1"/>
            <a:r>
              <a:rPr lang="fr-FR" smtClean="0"/>
              <a:t>Payant à date fixe.</a:t>
            </a:r>
          </a:p>
          <a:p>
            <a:pPr lvl="1"/>
            <a:r>
              <a:rPr lang="fr-FR" smtClean="0"/>
              <a:t>Exempt de taxes.</a:t>
            </a:r>
          </a:p>
          <a:p>
            <a:endParaRPr lang="fr-FR" smtClean="0"/>
          </a:p>
        </p:txBody>
      </p:sp>
    </p:spTree>
  </p:cSld>
  <p:clrMapOvr>
    <a:masterClrMapping/>
  </p:clrMapOvr>
  <p:transition>
    <p:random/>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fr-FR" smtClean="0"/>
              <a:t>Le Prospect II</a:t>
            </a:r>
          </a:p>
        </p:txBody>
      </p:sp>
      <p:sp>
        <p:nvSpPr>
          <p:cNvPr id="168963" name="Rectangle 3"/>
          <p:cNvSpPr>
            <a:spLocks noGrp="1" noChangeArrowheads="1"/>
          </p:cNvSpPr>
          <p:nvPr>
            <p:ph type="body" idx="1"/>
          </p:nvPr>
        </p:nvSpPr>
        <p:spPr>
          <a:xfrm>
            <a:off x="381000" y="1143000"/>
            <a:ext cx="8382000" cy="4953000"/>
          </a:xfrm>
        </p:spPr>
        <p:txBody>
          <a:bodyPr/>
          <a:lstStyle/>
          <a:p>
            <a:r>
              <a:rPr lang="fr-FR" smtClean="0"/>
              <a:t>Pour qu’il soit dans une zone de confort, c’est-à-dire que la proposition du Promoteur réponde à ses besoins, satisfasse ses envies et le rassure sur ses peurs, il faut qu’elle réponde à certains critères.</a:t>
            </a:r>
          </a:p>
          <a:p>
            <a:r>
              <a:rPr lang="fr-FR" smtClean="0"/>
              <a:t>Souvent le Promoteur ne réalise pas que lorsque le prospect commence à poser des questions rudes, ce n’est pas preuve d’hostilité mais d’un intérêt réel.</a:t>
            </a:r>
          </a:p>
          <a:p>
            <a:r>
              <a:rPr lang="fr-FR" smtClean="0"/>
              <a:t>Le Prospect a envie d’investir et donc s’inquiète de ce qui va lui arriver, d’où sa nervosité et donc ce ton un peu agressif.</a:t>
            </a:r>
          </a:p>
          <a:p>
            <a:r>
              <a:rPr lang="fr-FR" smtClean="0"/>
              <a:t>La conversation sans émotion ne mène nulle part.</a:t>
            </a:r>
          </a:p>
        </p:txBody>
      </p:sp>
    </p:spTree>
  </p:cSld>
  <p:clrMapOvr>
    <a:masterClrMapping/>
  </p:clrMapOvr>
  <p:transition>
    <p:random/>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fr-FR" smtClean="0"/>
              <a:t>Le Prospect III</a:t>
            </a:r>
          </a:p>
        </p:txBody>
      </p:sp>
      <p:sp>
        <p:nvSpPr>
          <p:cNvPr id="169987" name="Rectangle 3"/>
          <p:cNvSpPr>
            <a:spLocks noGrp="1" noChangeArrowheads="1"/>
          </p:cNvSpPr>
          <p:nvPr>
            <p:ph type="body" idx="1"/>
          </p:nvPr>
        </p:nvSpPr>
        <p:spPr>
          <a:xfrm>
            <a:off x="381000" y="1143000"/>
            <a:ext cx="8382000" cy="4953000"/>
          </a:xfrm>
        </p:spPr>
        <p:txBody>
          <a:bodyPr/>
          <a:lstStyle/>
          <a:p>
            <a:r>
              <a:rPr lang="fr-FR" smtClean="0"/>
              <a:t>Le défi, la mise en doute, la question brusque et le dialogue chaud indiquent un vif intérêt.</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p:spPr>
        <p:txBody>
          <a:bodyPr/>
          <a:lstStyle/>
          <a:p>
            <a:r>
              <a:rPr lang="fr-FR" smtClean="0"/>
              <a:t>Les Différents Types de Financement</a:t>
            </a:r>
          </a:p>
        </p:txBody>
      </p:sp>
      <p:sp>
        <p:nvSpPr>
          <p:cNvPr id="24579" name="Rectangle 3"/>
          <p:cNvSpPr>
            <a:spLocks noGrp="1" noChangeArrowheads="1"/>
          </p:cNvSpPr>
          <p:nvPr>
            <p:ph type="body" idx="1"/>
          </p:nvPr>
        </p:nvSpPr>
        <p:spPr/>
        <p:txBody>
          <a:bodyPr/>
          <a:lstStyle/>
          <a:p>
            <a:r>
              <a:rPr lang="fr-FR" smtClean="0"/>
              <a:t>Quoiqu’il existe un nombre gigantesque de combinaisons de formes, de classes et de types de financements et de nature de titres, nous allons nous restreindre ici à un seul propos:</a:t>
            </a:r>
          </a:p>
          <a:p>
            <a:pPr lvl="1"/>
            <a:r>
              <a:rPr lang="fr-FR" smtClean="0"/>
              <a:t>financement par émission</a:t>
            </a:r>
          </a:p>
          <a:p>
            <a:pPr lvl="2"/>
            <a:r>
              <a:rPr lang="fr-FR" smtClean="0"/>
              <a:t>privée</a:t>
            </a:r>
            <a:br>
              <a:rPr lang="fr-FR" smtClean="0"/>
            </a:br>
            <a:r>
              <a:rPr lang="fr-FR" smtClean="0"/>
              <a:t>et</a:t>
            </a:r>
          </a:p>
          <a:p>
            <a:pPr lvl="2">
              <a:spcBef>
                <a:spcPct val="0"/>
              </a:spcBef>
            </a:pPr>
            <a:r>
              <a:rPr lang="fr-FR" smtClean="0"/>
              <a:t>publique</a:t>
            </a:r>
          </a:p>
          <a:p>
            <a:pPr lvl="1"/>
            <a:r>
              <a:rPr lang="fr-FR" smtClean="0"/>
              <a:t> d’actions ordinaires.</a:t>
            </a:r>
          </a:p>
        </p:txBody>
      </p:sp>
    </p:spTree>
  </p:cSld>
  <p:clrMapOvr>
    <a:masterClrMapping/>
  </p:clrMapOvr>
  <p:transition>
    <p:random/>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fr-FR" smtClean="0"/>
              <a:t>Le Profil du Prospect I</a:t>
            </a:r>
          </a:p>
        </p:txBody>
      </p:sp>
      <p:sp>
        <p:nvSpPr>
          <p:cNvPr id="171011" name="Rectangle 3"/>
          <p:cNvSpPr>
            <a:spLocks noGrp="1" noChangeArrowheads="1"/>
          </p:cNvSpPr>
          <p:nvPr>
            <p:ph type="body" idx="1"/>
          </p:nvPr>
        </p:nvSpPr>
        <p:spPr>
          <a:xfrm>
            <a:off x="685800" y="1371600"/>
            <a:ext cx="8077200" cy="4724400"/>
          </a:xfrm>
        </p:spPr>
        <p:txBody>
          <a:bodyPr/>
          <a:lstStyle/>
          <a:p>
            <a:pPr>
              <a:buFontTx/>
              <a:buNone/>
            </a:pPr>
            <a:r>
              <a:rPr lang="fr-FR" smtClean="0"/>
              <a:t>Il existe plusieurs sortes de Prospects:</a:t>
            </a:r>
          </a:p>
          <a:p>
            <a:r>
              <a:rPr lang="fr-FR" smtClean="0"/>
              <a:t>Le Particulier ou Investisseur Privé.</a:t>
            </a:r>
          </a:p>
          <a:p>
            <a:r>
              <a:rPr lang="fr-FR" smtClean="0"/>
              <a:t>L’Investisseur Institutionnel.</a:t>
            </a:r>
          </a:p>
          <a:p>
            <a:r>
              <a:rPr lang="fr-FR" smtClean="0"/>
              <a:t>L’Investisseur Professionnel.</a:t>
            </a:r>
          </a:p>
          <a:p>
            <a:r>
              <a:rPr lang="fr-FR" smtClean="0"/>
              <a:t>L’Investisseur Stratégique ou Partenaire Stratégique. </a:t>
            </a:r>
          </a:p>
        </p:txBody>
      </p:sp>
    </p:spTree>
  </p:cSld>
  <p:clrMapOvr>
    <a:masterClrMapping/>
  </p:clrMapOvr>
  <p:transition>
    <p:random/>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0" y="0"/>
            <a:ext cx="9144000" cy="1295400"/>
          </a:xfrm>
        </p:spPr>
        <p:txBody>
          <a:bodyPr/>
          <a:lstStyle/>
          <a:p>
            <a:r>
              <a:rPr lang="fr-FR" smtClean="0"/>
              <a:t>Le Client Partenaire Stratégique I</a:t>
            </a:r>
          </a:p>
        </p:txBody>
      </p:sp>
      <p:sp>
        <p:nvSpPr>
          <p:cNvPr id="172035" name="Rectangle 3"/>
          <p:cNvSpPr>
            <a:spLocks noGrp="1" noChangeArrowheads="1"/>
          </p:cNvSpPr>
          <p:nvPr>
            <p:ph type="body" idx="1"/>
          </p:nvPr>
        </p:nvSpPr>
        <p:spPr/>
        <p:txBody>
          <a:bodyPr/>
          <a:lstStyle/>
          <a:p>
            <a:r>
              <a:rPr lang="fr-FR" smtClean="0"/>
              <a:t>Les idées du Client peuvent non seulement vous amener des commandes mais aussi son capital.</a:t>
            </a:r>
          </a:p>
          <a:p>
            <a:r>
              <a:rPr lang="fr-FR" smtClean="0"/>
              <a:t>Si il est financièrement capable, au moment où le Client connaît l’Entreprise et que vous avez une bonne relation, il est souvent prêt à investir pour s’assurer la mise en valeur de ses produits et services.</a:t>
            </a:r>
          </a:p>
          <a:p>
            <a:r>
              <a:rPr lang="fr-FR" smtClean="0"/>
              <a:t>En termes mercatiques, généralement, l’Entrepreneur a des connaissances verticales et le Client des connaissances horizontales.</a:t>
            </a:r>
          </a:p>
        </p:txBody>
      </p:sp>
    </p:spTree>
  </p:cSld>
  <p:clrMapOvr>
    <a:masterClrMapping/>
  </p:clrMapOvr>
  <p:transition spd="slow">
    <p:random/>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0"/>
            <a:ext cx="9144000" cy="1143000"/>
          </a:xfrm>
        </p:spPr>
        <p:txBody>
          <a:bodyPr/>
          <a:lstStyle/>
          <a:p>
            <a:r>
              <a:rPr lang="fr-FR" smtClean="0"/>
              <a:t>Le Client Partenaire Stratégique II</a:t>
            </a:r>
          </a:p>
        </p:txBody>
      </p:sp>
      <p:sp>
        <p:nvSpPr>
          <p:cNvPr id="173059" name="Rectangle 3"/>
          <p:cNvSpPr>
            <a:spLocks noGrp="1" noChangeArrowheads="1"/>
          </p:cNvSpPr>
          <p:nvPr>
            <p:ph type="body" idx="1"/>
          </p:nvPr>
        </p:nvSpPr>
        <p:spPr/>
        <p:txBody>
          <a:bodyPr/>
          <a:lstStyle/>
          <a:p>
            <a:r>
              <a:rPr lang="fr-FR" smtClean="0"/>
              <a:t>Les chaînes de la grande distribution rencontrent virtuellement tous les acteurs importants de votre secteur d’activité chaque trimestre.</a:t>
            </a:r>
          </a:p>
          <a:p>
            <a:r>
              <a:rPr lang="fr-FR" smtClean="0"/>
              <a:t>Ils sont au courant de tout. Ce ci leur donne une base de connaissances dont ils ne se rendent pas toujours compte que l’Entrepreneur doit utiliser.</a:t>
            </a:r>
          </a:p>
          <a:p>
            <a:r>
              <a:rPr lang="fr-FR" smtClean="0"/>
              <a:t>Les Clients peuvent non seulement être des investisseurs mais également des sources de renseignements et d’adresses d’investisseurs et ce, même lorsqu’ils ne veulent pas investir.</a:t>
            </a:r>
          </a:p>
        </p:txBody>
      </p:sp>
    </p:spTree>
  </p:cSld>
  <p:clrMapOvr>
    <a:masterClrMapping/>
  </p:clrMapOvr>
  <p:transition spd="slow">
    <p:random/>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762000" y="381000"/>
            <a:ext cx="8382000" cy="1143000"/>
          </a:xfrm>
        </p:spPr>
        <p:txBody>
          <a:bodyPr/>
          <a:lstStyle/>
          <a:p>
            <a:r>
              <a:rPr lang="fr-FR" smtClean="0"/>
              <a:t>Le Partenaire Stratégique I</a:t>
            </a:r>
          </a:p>
        </p:txBody>
      </p:sp>
      <p:sp>
        <p:nvSpPr>
          <p:cNvPr id="174083" name="Rectangle 3"/>
          <p:cNvSpPr>
            <a:spLocks noGrp="1" noChangeArrowheads="1"/>
          </p:cNvSpPr>
          <p:nvPr>
            <p:ph type="body" idx="1"/>
          </p:nvPr>
        </p:nvSpPr>
        <p:spPr/>
        <p:txBody>
          <a:bodyPr/>
          <a:lstStyle/>
          <a:p>
            <a:r>
              <a:rPr lang="fr-FR" smtClean="0"/>
              <a:t>La compréhension de la convergence des intérêts entre Client et Entrepreneur peut susciter un grand intérêt de collaboration. Il peut devenir un partenaire à long terme à travers une alliance stratégique.</a:t>
            </a:r>
          </a:p>
          <a:p>
            <a:r>
              <a:rPr lang="fr-FR" smtClean="0"/>
              <a:t>Le Client Investisseur ou Fournisseur Investisseur s’appelle alors le Partenaire Stratégique.</a:t>
            </a:r>
          </a:p>
          <a:p>
            <a:r>
              <a:rPr lang="fr-FR" smtClean="0"/>
              <a:t>En investissant, il s’assure souvent un avantage compétitif, soit sous forme d’exclusivité, soit sous forme d’approvisionnement préférentiel.</a:t>
            </a:r>
          </a:p>
        </p:txBody>
      </p:sp>
    </p:spTree>
  </p:cSld>
  <p:clrMapOvr>
    <a:masterClrMapping/>
  </p:clrMapOvr>
  <p:transition spd="slow">
    <p:random/>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762000" y="381000"/>
            <a:ext cx="8382000" cy="1143000"/>
          </a:xfrm>
        </p:spPr>
        <p:txBody>
          <a:bodyPr/>
          <a:lstStyle/>
          <a:p>
            <a:r>
              <a:rPr lang="fr-FR" smtClean="0"/>
              <a:t>Le Partenaire Stratégique II</a:t>
            </a:r>
          </a:p>
        </p:txBody>
      </p:sp>
      <p:sp>
        <p:nvSpPr>
          <p:cNvPr id="175107" name="Rectangle 3"/>
          <p:cNvSpPr>
            <a:spLocks noGrp="1" noChangeArrowheads="1"/>
          </p:cNvSpPr>
          <p:nvPr>
            <p:ph type="body" idx="1"/>
          </p:nvPr>
        </p:nvSpPr>
        <p:spPr/>
        <p:txBody>
          <a:bodyPr/>
          <a:lstStyle/>
          <a:p>
            <a:r>
              <a:rPr lang="fr-FR" smtClean="0"/>
              <a:t>L’Alliance Stratégique apporte à l’Entreprise une crédibilité générale importante.</a:t>
            </a:r>
          </a:p>
          <a:p>
            <a:r>
              <a:rPr lang="fr-FR" smtClean="0"/>
              <a:t>Cette crédibilité peut être utile tant pour décrocher de nouveaux marchés que pour lever des capitaux ou obtenir des crédits.</a:t>
            </a:r>
          </a:p>
          <a:p>
            <a:r>
              <a:rPr lang="fr-FR" smtClean="0"/>
              <a:t>Le Partenaire Stratégique est également très utile pour faire évoluer les produits et services en fonction de la demande.</a:t>
            </a:r>
          </a:p>
        </p:txBody>
      </p:sp>
    </p:spTree>
  </p:cSld>
  <p:clrMapOvr>
    <a:masterClrMapping/>
  </p:clrMapOvr>
  <p:transition spd="slow">
    <p:random/>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762000" y="381000"/>
            <a:ext cx="8382000" cy="1143000"/>
          </a:xfrm>
        </p:spPr>
        <p:txBody>
          <a:bodyPr/>
          <a:lstStyle/>
          <a:p>
            <a:r>
              <a:rPr lang="fr-FR" smtClean="0"/>
              <a:t>Le Partenaire Stratégique III</a:t>
            </a:r>
          </a:p>
        </p:txBody>
      </p:sp>
      <p:sp>
        <p:nvSpPr>
          <p:cNvPr id="176131" name="Rectangle 3"/>
          <p:cNvSpPr>
            <a:spLocks noGrp="1" noChangeArrowheads="1"/>
          </p:cNvSpPr>
          <p:nvPr>
            <p:ph type="body" idx="1"/>
          </p:nvPr>
        </p:nvSpPr>
        <p:spPr/>
        <p:txBody>
          <a:bodyPr/>
          <a:lstStyle/>
          <a:p>
            <a:r>
              <a:rPr lang="fr-FR" smtClean="0"/>
              <a:t>Par contre l’Entrepreneur est confiné dans son monde vertical qui consiste à connaître bien son Entreprise, mais il ignore souvent tout des plans de sa concurrence.</a:t>
            </a:r>
          </a:p>
          <a:p>
            <a:r>
              <a:rPr lang="fr-FR" smtClean="0"/>
              <a:t>Cela signifie qu’un partenaire stratégique peut changer le destin de l’Entreprise, par sa volonté de rentabiliser son investissement.</a:t>
            </a:r>
          </a:p>
          <a:p>
            <a:r>
              <a:rPr lang="fr-FR" smtClean="0"/>
              <a:t>Si l’Entrepreneur a cette opportunité, il faut qu’il l’utilise à tout prix et si il ne l’a pas, il faut qu’il y songe sérieusement.</a:t>
            </a:r>
          </a:p>
          <a:p>
            <a:endParaRPr lang="fr-FR" smtClean="0"/>
          </a:p>
        </p:txBody>
      </p:sp>
    </p:spTree>
  </p:cSld>
  <p:clrMapOvr>
    <a:masterClrMapping/>
  </p:clrMapOvr>
  <p:transition spd="slow">
    <p:random/>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107950" y="274638"/>
            <a:ext cx="8928100" cy="777875"/>
          </a:xfrm>
          <a:noFill/>
        </p:spPr>
        <p:txBody>
          <a:bodyPr/>
          <a:lstStyle/>
          <a:p>
            <a:r>
              <a:rPr lang="fr-FR" smtClean="0"/>
              <a:t>La Notion d’Investisseur Accrédité</a:t>
            </a:r>
            <a:endParaRPr lang="en-US" smtClean="0"/>
          </a:p>
        </p:txBody>
      </p:sp>
      <p:sp>
        <p:nvSpPr>
          <p:cNvPr id="836611" name="Rectangle 3"/>
          <p:cNvSpPr>
            <a:spLocks noGrp="1" noChangeArrowheads="1"/>
          </p:cNvSpPr>
          <p:nvPr>
            <p:ph type="body" idx="1"/>
          </p:nvPr>
        </p:nvSpPr>
        <p:spPr>
          <a:xfrm>
            <a:off x="250825" y="1052513"/>
            <a:ext cx="8642350" cy="5616575"/>
          </a:xfrm>
          <a:noFill/>
        </p:spPr>
        <p:txBody>
          <a:bodyPr/>
          <a:lstStyle/>
          <a:p>
            <a:pPr marL="609600" indent="-609600">
              <a:buFontTx/>
              <a:buNone/>
            </a:pPr>
            <a:r>
              <a:rPr lang="fr-CH" sz="1300" b="1" smtClean="0">
                <a:latin typeface="Arial" charset="0"/>
              </a:rPr>
              <a:t>L’ « INVESTISSEUR ACCREDITE » COMPREND TOUTE PERSONNE DES CATEGORIES SUIVANTES :</a:t>
            </a:r>
          </a:p>
          <a:p>
            <a:pPr marL="609600" indent="-609600">
              <a:buFont typeface="Monotype Sorts" pitchFamily="2" charset="2"/>
              <a:buAutoNum type="arabicPeriod"/>
            </a:pPr>
            <a:r>
              <a:rPr lang="fr-CH" sz="1300" b="1" smtClean="0">
                <a:latin typeface="Arial" charset="0"/>
              </a:rPr>
              <a:t>Banque, Caisse d’Épargne ou de Crédit ou autre institution, agissant tant pour son propre compte qu’à titre fiduciaire;</a:t>
            </a:r>
          </a:p>
          <a:p>
            <a:pPr marL="609600" indent="-609600">
              <a:buFont typeface="Monotype Sorts" pitchFamily="2" charset="2"/>
              <a:buAutoNum type="arabicPeriod"/>
            </a:pPr>
            <a:r>
              <a:rPr lang="fr-CH" sz="1300" b="1" smtClean="0">
                <a:latin typeface="Arial" charset="0"/>
              </a:rPr>
              <a:t>Courtier ou Négociant en Titres agréé;</a:t>
            </a:r>
          </a:p>
          <a:p>
            <a:pPr marL="609600" indent="-609600">
              <a:buFont typeface="Monotype Sorts" pitchFamily="2" charset="2"/>
              <a:buAutoNum type="arabicPeriod"/>
            </a:pPr>
            <a:r>
              <a:rPr lang="fr-CH" sz="1300" b="1" smtClean="0">
                <a:latin typeface="Arial" charset="0"/>
              </a:rPr>
              <a:t>Compagnie d’Assurance;</a:t>
            </a:r>
          </a:p>
          <a:p>
            <a:pPr marL="609600" indent="-609600">
              <a:buFont typeface="Monotype Sorts" pitchFamily="2" charset="2"/>
              <a:buAutoNum type="arabicPeriod"/>
            </a:pPr>
            <a:r>
              <a:rPr lang="fr-CH" sz="1300" b="1" smtClean="0">
                <a:latin typeface="Arial" charset="0"/>
              </a:rPr>
              <a:t>Société d’Investissement agréée </a:t>
            </a:r>
          </a:p>
          <a:p>
            <a:pPr marL="609600" indent="-609600">
              <a:buFont typeface="Monotype Sorts" pitchFamily="2" charset="2"/>
              <a:buAutoNum type="arabicPeriod"/>
            </a:pPr>
            <a:r>
              <a:rPr lang="fr-CH" sz="1300" b="1" smtClean="0">
                <a:latin typeface="Arial" charset="0"/>
              </a:rPr>
              <a:t>Société de Développement d’affaires</a:t>
            </a:r>
          </a:p>
          <a:p>
            <a:pPr marL="609600" indent="-609600">
              <a:buFont typeface="Monotype Sorts" pitchFamily="2" charset="2"/>
              <a:buAutoNum type="arabicPeriod"/>
            </a:pPr>
            <a:r>
              <a:rPr lang="fr-CH" sz="1300" b="1" smtClean="0">
                <a:latin typeface="Arial" charset="0"/>
              </a:rPr>
              <a:t>Fonds de Pension en faveur des Employés;</a:t>
            </a:r>
          </a:p>
          <a:p>
            <a:pPr marL="609600" indent="-609600">
              <a:buFont typeface="Monotype Sorts" pitchFamily="2" charset="2"/>
              <a:buAutoNum type="arabicPeriod"/>
            </a:pPr>
            <a:r>
              <a:rPr lang="fr-CH" sz="1300" b="1" smtClean="0">
                <a:latin typeface="Arial" charset="0"/>
              </a:rPr>
              <a:t>Toute Société privée de développement d’affaires;</a:t>
            </a:r>
          </a:p>
          <a:p>
            <a:pPr marL="609600" indent="-609600">
              <a:buFont typeface="Monotype Sorts" pitchFamily="2" charset="2"/>
              <a:buAutoNum type="arabicPeriod"/>
            </a:pPr>
            <a:r>
              <a:rPr lang="fr-CH" sz="1300" b="1" smtClean="0">
                <a:latin typeface="Arial" charset="0"/>
              </a:rPr>
              <a:t>Société commerciale</a:t>
            </a:r>
          </a:p>
          <a:p>
            <a:pPr marL="609600" indent="-609600">
              <a:buFont typeface="Monotype Sorts" pitchFamily="2" charset="2"/>
              <a:buAutoNum type="arabicPeriod"/>
            </a:pPr>
            <a:r>
              <a:rPr lang="fr-CH" sz="1300" b="1" smtClean="0">
                <a:latin typeface="Arial" charset="0"/>
              </a:rPr>
              <a:t>Trust ou trust d’affaire, ou</a:t>
            </a:r>
          </a:p>
          <a:p>
            <a:pPr marL="609600" indent="-609600">
              <a:buFont typeface="Monotype Sorts" pitchFamily="2" charset="2"/>
              <a:buAutoNum type="arabicPeriod"/>
            </a:pPr>
            <a:r>
              <a:rPr lang="fr-CH" sz="1300" b="1" smtClean="0">
                <a:latin typeface="Arial" charset="0"/>
              </a:rPr>
              <a:t>Société de personnes, qui ne se serait pas formée dans le but spécifique d’acquérir des titres offerts et qui possède un actif total supérieur à US$ 5'000’000;</a:t>
            </a:r>
          </a:p>
          <a:p>
            <a:pPr marL="609600" indent="-609600">
              <a:buFont typeface="Monotype Sorts" pitchFamily="2" charset="2"/>
              <a:buAutoNum type="arabicPeriod"/>
            </a:pPr>
            <a:r>
              <a:rPr lang="fr-CH" sz="1300" b="1" smtClean="0">
                <a:latin typeface="Arial" charset="0"/>
              </a:rPr>
              <a:t>Tout directeur, administrateur ou partenaire de la Société émettrice des titres offerts ou vendus, ou tout directeur, administrateur, ou commandité d’un partenaire de cette Société émettrice;</a:t>
            </a:r>
          </a:p>
          <a:p>
            <a:pPr marL="609600" indent="-609600">
              <a:buFont typeface="Monotype Sorts" pitchFamily="2" charset="2"/>
              <a:buAutoNum type="arabicPeriod"/>
            </a:pPr>
            <a:r>
              <a:rPr lang="fr-CH" sz="1300" b="1" smtClean="0">
                <a:latin typeface="Arial" charset="0"/>
              </a:rPr>
              <a:t>Toute personne physique dont les actifs nets ou les actifs nets conjugués à ceux de son(a) conjoint(e) sont supérieurs à US$ 1'000’000 au moment de son achat;</a:t>
            </a:r>
          </a:p>
          <a:p>
            <a:pPr marL="609600" indent="-609600">
              <a:buFont typeface="Monotype Sorts" pitchFamily="2" charset="2"/>
              <a:buAutoNum type="arabicPeriod"/>
            </a:pPr>
            <a:r>
              <a:rPr lang="fr-CH" sz="1300" b="1" smtClean="0">
                <a:latin typeface="Arial" charset="0"/>
              </a:rPr>
              <a:t>Toute personne physique dont le revenu personnel dépassait US$ 200’000 par année au cours de chacune des deux dernières années passées ou ayant eu avec son(a) conjoint(e) un revenu supérieur à US$ 300’000 par année au cours de chacune des deux dernières années et qui a de bonnes raisons d’espérer atteindre le même niveau de revenu pendant l’année en cours;</a:t>
            </a:r>
          </a:p>
          <a:p>
            <a:pPr marL="609600" indent="-609600">
              <a:buFont typeface="Monotype Sorts" pitchFamily="2" charset="2"/>
              <a:buAutoNum type="arabicPeriod"/>
            </a:pPr>
            <a:r>
              <a:rPr lang="fr-CH" sz="1300" b="1" smtClean="0">
                <a:latin typeface="Arial" charset="0"/>
              </a:rPr>
              <a:t>Tout trust possédant un total d’actifs supérieur à US$ 5'000’000 et qui ne s’est pas formé dans le but spécifique d’acquérir les titres offerts et dont l’achat de titres est géré par une personne hautement qualifiée comme décrite dans le Règlement 506 (b) (2) (ii) et</a:t>
            </a:r>
          </a:p>
          <a:p>
            <a:pPr marL="609600" indent="-609600">
              <a:buFont typeface="Monotype Sorts" pitchFamily="2" charset="2"/>
              <a:buAutoNum type="arabicPeriod"/>
            </a:pPr>
            <a:r>
              <a:rPr lang="fr-CH" sz="1300" b="1" smtClean="0">
                <a:latin typeface="Arial" charset="0"/>
              </a:rPr>
              <a:t>Toute entité dont les détenteurs de capital sont des investisseurs accrédités.</a:t>
            </a:r>
          </a:p>
          <a:p>
            <a:pPr marL="609600" indent="-609600">
              <a:buFontTx/>
              <a:buNone/>
            </a:pPr>
            <a:endParaRPr lang="fr-CH" sz="1300" b="1" smtClean="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36610"/>
                                        </p:tgtEl>
                                        <p:attrNameLst>
                                          <p:attrName>style.visibility</p:attrName>
                                        </p:attrNameLst>
                                      </p:cBhvr>
                                      <p:to>
                                        <p:strVal val="visible"/>
                                      </p:to>
                                    </p:set>
                                    <p:anim calcmode="discrete" valueType="clr">
                                      <p:cBhvr override="childStyle">
                                        <p:cTn id="7" dur="500"/>
                                        <p:tgtEl>
                                          <p:spTgt spid="836610"/>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836610"/>
                                        </p:tgtEl>
                                        <p:attrNameLst>
                                          <p:attrName>fillcolor</p:attrName>
                                        </p:attrNameLst>
                                      </p:cBhvr>
                                      <p:tavLst>
                                        <p:tav tm="0">
                                          <p:val>
                                            <p:clrVal>
                                              <a:schemeClr val="accent2"/>
                                            </p:clrVal>
                                          </p:val>
                                        </p:tav>
                                        <p:tav tm="50000">
                                          <p:val>
                                            <p:clrVal>
                                              <a:schemeClr val="hlink"/>
                                            </p:clrVal>
                                          </p:val>
                                        </p:tav>
                                      </p:tavLst>
                                    </p:anim>
                                    <p:set>
                                      <p:cBhvr>
                                        <p:cTn id="9" dur="500"/>
                                        <p:tgtEl>
                                          <p:spTgt spid="83661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36611">
                                            <p:txEl>
                                              <p:pRg st="0" end="0"/>
                                            </p:txEl>
                                          </p:spTgt>
                                        </p:tgtEl>
                                        <p:attrNameLst>
                                          <p:attrName>style.visibility</p:attrName>
                                        </p:attrNameLst>
                                      </p:cBhvr>
                                      <p:to>
                                        <p:strVal val="visible"/>
                                      </p:to>
                                    </p:set>
                                    <p:anim calcmode="discrete" valueType="clr">
                                      <p:cBhvr override="childStyle">
                                        <p:cTn id="14" dur="80"/>
                                        <p:tgtEl>
                                          <p:spTgt spid="8366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3661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836611">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836611">
                                            <p:txEl>
                                              <p:pRg st="1" end="1"/>
                                            </p:txEl>
                                          </p:spTgt>
                                        </p:tgtEl>
                                        <p:attrNameLst>
                                          <p:attrName>style.visibility</p:attrName>
                                        </p:attrNameLst>
                                      </p:cBhvr>
                                      <p:to>
                                        <p:strVal val="visible"/>
                                      </p:to>
                                    </p:set>
                                    <p:anim calcmode="discrete" valueType="clr">
                                      <p:cBhvr override="childStyle">
                                        <p:cTn id="21" dur="80"/>
                                        <p:tgtEl>
                                          <p:spTgt spid="8366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3661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836611">
                                            <p:txEl>
                                              <p:pRg st="1" end="1"/>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36611">
                                            <p:txEl>
                                              <p:pRg st="2" end="2"/>
                                            </p:txEl>
                                          </p:spTgt>
                                        </p:tgtEl>
                                        <p:attrNameLst>
                                          <p:attrName>style.visibility</p:attrName>
                                        </p:attrNameLst>
                                      </p:cBhvr>
                                      <p:to>
                                        <p:strVal val="visible"/>
                                      </p:to>
                                    </p:set>
                                    <p:anim calcmode="discrete" valueType="clr">
                                      <p:cBhvr override="childStyle">
                                        <p:cTn id="28" dur="80"/>
                                        <p:tgtEl>
                                          <p:spTgt spid="8366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36611">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836611">
                                            <p:txEl>
                                              <p:pRg st="2" end="2"/>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836611">
                                            <p:txEl>
                                              <p:pRg st="3" end="3"/>
                                            </p:txEl>
                                          </p:spTgt>
                                        </p:tgtEl>
                                        <p:attrNameLst>
                                          <p:attrName>style.visibility</p:attrName>
                                        </p:attrNameLst>
                                      </p:cBhvr>
                                      <p:to>
                                        <p:strVal val="visible"/>
                                      </p:to>
                                    </p:set>
                                    <p:anim calcmode="discrete" valueType="clr">
                                      <p:cBhvr override="childStyle">
                                        <p:cTn id="35" dur="80"/>
                                        <p:tgtEl>
                                          <p:spTgt spid="8366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36611">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836611">
                                            <p:txEl>
                                              <p:pRg st="3" end="3"/>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836611">
                                            <p:txEl>
                                              <p:pRg st="4" end="4"/>
                                            </p:txEl>
                                          </p:spTgt>
                                        </p:tgtEl>
                                        <p:attrNameLst>
                                          <p:attrName>style.visibility</p:attrName>
                                        </p:attrNameLst>
                                      </p:cBhvr>
                                      <p:to>
                                        <p:strVal val="visible"/>
                                      </p:to>
                                    </p:set>
                                    <p:anim calcmode="discrete" valueType="clr">
                                      <p:cBhvr override="childStyle">
                                        <p:cTn id="42" dur="80"/>
                                        <p:tgtEl>
                                          <p:spTgt spid="8366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36611">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836611">
                                            <p:txEl>
                                              <p:pRg st="4" end="4"/>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836611">
                                            <p:txEl>
                                              <p:pRg st="5" end="5"/>
                                            </p:txEl>
                                          </p:spTgt>
                                        </p:tgtEl>
                                        <p:attrNameLst>
                                          <p:attrName>style.visibility</p:attrName>
                                        </p:attrNameLst>
                                      </p:cBhvr>
                                      <p:to>
                                        <p:strVal val="visible"/>
                                      </p:to>
                                    </p:set>
                                    <p:anim calcmode="discrete" valueType="clr">
                                      <p:cBhvr override="childStyle">
                                        <p:cTn id="49" dur="80"/>
                                        <p:tgtEl>
                                          <p:spTgt spid="83661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836611">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836611">
                                            <p:txEl>
                                              <p:pRg st="5" end="5"/>
                                            </p:txEl>
                                          </p:spTgt>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836611">
                                            <p:txEl>
                                              <p:pRg st="6" end="6"/>
                                            </p:txEl>
                                          </p:spTgt>
                                        </p:tgtEl>
                                        <p:attrNameLst>
                                          <p:attrName>style.visibility</p:attrName>
                                        </p:attrNameLst>
                                      </p:cBhvr>
                                      <p:to>
                                        <p:strVal val="visible"/>
                                      </p:to>
                                    </p:set>
                                    <p:anim calcmode="discrete" valueType="clr">
                                      <p:cBhvr override="childStyle">
                                        <p:cTn id="56" dur="80"/>
                                        <p:tgtEl>
                                          <p:spTgt spid="83661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836611">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836611">
                                            <p:txEl>
                                              <p:pRg st="6" end="6"/>
                                            </p:txEl>
                                          </p:spTgt>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836611">
                                            <p:txEl>
                                              <p:pRg st="7" end="7"/>
                                            </p:txEl>
                                          </p:spTgt>
                                        </p:tgtEl>
                                        <p:attrNameLst>
                                          <p:attrName>style.visibility</p:attrName>
                                        </p:attrNameLst>
                                      </p:cBhvr>
                                      <p:to>
                                        <p:strVal val="visible"/>
                                      </p:to>
                                    </p:set>
                                    <p:anim calcmode="discrete" valueType="clr">
                                      <p:cBhvr override="childStyle">
                                        <p:cTn id="63" dur="80"/>
                                        <p:tgtEl>
                                          <p:spTgt spid="83661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836611">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836611">
                                            <p:txEl>
                                              <p:pRg st="7" end="7"/>
                                            </p:txEl>
                                          </p:spTgt>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836611">
                                            <p:txEl>
                                              <p:pRg st="8" end="8"/>
                                            </p:txEl>
                                          </p:spTgt>
                                        </p:tgtEl>
                                        <p:attrNameLst>
                                          <p:attrName>style.visibility</p:attrName>
                                        </p:attrNameLst>
                                      </p:cBhvr>
                                      <p:to>
                                        <p:strVal val="visible"/>
                                      </p:to>
                                    </p:set>
                                    <p:anim calcmode="discrete" valueType="clr">
                                      <p:cBhvr override="childStyle">
                                        <p:cTn id="70" dur="80"/>
                                        <p:tgtEl>
                                          <p:spTgt spid="83661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836611">
                                            <p:txEl>
                                              <p:pRg st="8" end="8"/>
                                            </p:txEl>
                                          </p:spTgt>
                                        </p:tgtEl>
                                        <p:attrNameLst>
                                          <p:attrName>fillcolor</p:attrName>
                                        </p:attrNameLst>
                                      </p:cBhvr>
                                      <p:tavLst>
                                        <p:tav tm="0">
                                          <p:val>
                                            <p:clrVal>
                                              <a:schemeClr val="accent2"/>
                                            </p:clrVal>
                                          </p:val>
                                        </p:tav>
                                        <p:tav tm="50000">
                                          <p:val>
                                            <p:clrVal>
                                              <a:schemeClr val="hlink"/>
                                            </p:clrVal>
                                          </p:val>
                                        </p:tav>
                                      </p:tavLst>
                                    </p:anim>
                                    <p:set>
                                      <p:cBhvr>
                                        <p:cTn id="72" dur="80"/>
                                        <p:tgtEl>
                                          <p:spTgt spid="836611">
                                            <p:txEl>
                                              <p:pRg st="8" end="8"/>
                                            </p:txEl>
                                          </p:spTgt>
                                        </p:tgtEl>
                                        <p:attrNameLst>
                                          <p:attrName>fill.type</p:attrName>
                                        </p:attrNameLst>
                                      </p:cBhvr>
                                      <p:to>
                                        <p:strVal val="solid"/>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7" presetClass="entr" presetSubtype="0" fill="hold" grpId="0" nodeType="clickEffect">
                                  <p:stCondLst>
                                    <p:cond delay="0"/>
                                  </p:stCondLst>
                                  <p:iterate type="lt">
                                    <p:tmPct val="50000"/>
                                  </p:iterate>
                                  <p:childTnLst>
                                    <p:set>
                                      <p:cBhvr>
                                        <p:cTn id="76" dur="1" fill="hold">
                                          <p:stCondLst>
                                            <p:cond delay="0"/>
                                          </p:stCondLst>
                                        </p:cTn>
                                        <p:tgtEl>
                                          <p:spTgt spid="836611">
                                            <p:txEl>
                                              <p:pRg st="9" end="9"/>
                                            </p:txEl>
                                          </p:spTgt>
                                        </p:tgtEl>
                                        <p:attrNameLst>
                                          <p:attrName>style.visibility</p:attrName>
                                        </p:attrNameLst>
                                      </p:cBhvr>
                                      <p:to>
                                        <p:strVal val="visible"/>
                                      </p:to>
                                    </p:set>
                                    <p:anim calcmode="discrete" valueType="clr">
                                      <p:cBhvr override="childStyle">
                                        <p:cTn id="77" dur="80"/>
                                        <p:tgtEl>
                                          <p:spTgt spid="836611">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836611">
                                            <p:txEl>
                                              <p:pRg st="9" end="9"/>
                                            </p:txEl>
                                          </p:spTgt>
                                        </p:tgtEl>
                                        <p:attrNameLst>
                                          <p:attrName>fillcolor</p:attrName>
                                        </p:attrNameLst>
                                      </p:cBhvr>
                                      <p:tavLst>
                                        <p:tav tm="0">
                                          <p:val>
                                            <p:clrVal>
                                              <a:schemeClr val="accent2"/>
                                            </p:clrVal>
                                          </p:val>
                                        </p:tav>
                                        <p:tav tm="50000">
                                          <p:val>
                                            <p:clrVal>
                                              <a:schemeClr val="hlink"/>
                                            </p:clrVal>
                                          </p:val>
                                        </p:tav>
                                      </p:tavLst>
                                    </p:anim>
                                    <p:set>
                                      <p:cBhvr>
                                        <p:cTn id="79" dur="80"/>
                                        <p:tgtEl>
                                          <p:spTgt spid="836611">
                                            <p:txEl>
                                              <p:pRg st="9" end="9"/>
                                            </p:txEl>
                                          </p:spTgt>
                                        </p:tgtEl>
                                        <p:attrNameLst>
                                          <p:attrName>fill.type</p:attrName>
                                        </p:attrNameLst>
                                      </p:cBhvr>
                                      <p:to>
                                        <p:strVal val="solid"/>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836611">
                                            <p:txEl>
                                              <p:pRg st="10" end="10"/>
                                            </p:txEl>
                                          </p:spTgt>
                                        </p:tgtEl>
                                        <p:attrNameLst>
                                          <p:attrName>style.visibility</p:attrName>
                                        </p:attrNameLst>
                                      </p:cBhvr>
                                      <p:to>
                                        <p:strVal val="visible"/>
                                      </p:to>
                                    </p:set>
                                    <p:anim calcmode="discrete" valueType="clr">
                                      <p:cBhvr override="childStyle">
                                        <p:cTn id="84" dur="80"/>
                                        <p:tgtEl>
                                          <p:spTgt spid="836611">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836611">
                                            <p:txEl>
                                              <p:pRg st="10" end="10"/>
                                            </p:txEl>
                                          </p:spTgt>
                                        </p:tgtEl>
                                        <p:attrNameLst>
                                          <p:attrName>fillcolor</p:attrName>
                                        </p:attrNameLst>
                                      </p:cBhvr>
                                      <p:tavLst>
                                        <p:tav tm="0">
                                          <p:val>
                                            <p:clrVal>
                                              <a:schemeClr val="accent2"/>
                                            </p:clrVal>
                                          </p:val>
                                        </p:tav>
                                        <p:tav tm="50000">
                                          <p:val>
                                            <p:clrVal>
                                              <a:schemeClr val="hlink"/>
                                            </p:clrVal>
                                          </p:val>
                                        </p:tav>
                                      </p:tavLst>
                                    </p:anim>
                                    <p:set>
                                      <p:cBhvr>
                                        <p:cTn id="86" dur="80"/>
                                        <p:tgtEl>
                                          <p:spTgt spid="836611">
                                            <p:txEl>
                                              <p:pRg st="10" end="10"/>
                                            </p:txEl>
                                          </p:spTgt>
                                        </p:tgtEl>
                                        <p:attrNameLst>
                                          <p:attrName>fill.type</p:attrName>
                                        </p:attrNameLst>
                                      </p:cBhvr>
                                      <p:to>
                                        <p:strVal val="solid"/>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27" presetClass="entr" presetSubtype="0" fill="hold" grpId="0" nodeType="clickEffect">
                                  <p:stCondLst>
                                    <p:cond delay="0"/>
                                  </p:stCondLst>
                                  <p:iterate type="lt">
                                    <p:tmPct val="50000"/>
                                  </p:iterate>
                                  <p:childTnLst>
                                    <p:set>
                                      <p:cBhvr>
                                        <p:cTn id="90" dur="1" fill="hold">
                                          <p:stCondLst>
                                            <p:cond delay="0"/>
                                          </p:stCondLst>
                                        </p:cTn>
                                        <p:tgtEl>
                                          <p:spTgt spid="836611">
                                            <p:txEl>
                                              <p:pRg st="11" end="11"/>
                                            </p:txEl>
                                          </p:spTgt>
                                        </p:tgtEl>
                                        <p:attrNameLst>
                                          <p:attrName>style.visibility</p:attrName>
                                        </p:attrNameLst>
                                      </p:cBhvr>
                                      <p:to>
                                        <p:strVal val="visible"/>
                                      </p:to>
                                    </p:set>
                                    <p:anim calcmode="discrete" valueType="clr">
                                      <p:cBhvr override="childStyle">
                                        <p:cTn id="91" dur="80"/>
                                        <p:tgtEl>
                                          <p:spTgt spid="836611">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836611">
                                            <p:txEl>
                                              <p:pRg st="11" end="11"/>
                                            </p:txEl>
                                          </p:spTgt>
                                        </p:tgtEl>
                                        <p:attrNameLst>
                                          <p:attrName>fillcolor</p:attrName>
                                        </p:attrNameLst>
                                      </p:cBhvr>
                                      <p:tavLst>
                                        <p:tav tm="0">
                                          <p:val>
                                            <p:clrVal>
                                              <a:schemeClr val="accent2"/>
                                            </p:clrVal>
                                          </p:val>
                                        </p:tav>
                                        <p:tav tm="50000">
                                          <p:val>
                                            <p:clrVal>
                                              <a:schemeClr val="hlink"/>
                                            </p:clrVal>
                                          </p:val>
                                        </p:tav>
                                      </p:tavLst>
                                    </p:anim>
                                    <p:set>
                                      <p:cBhvr>
                                        <p:cTn id="93" dur="80"/>
                                        <p:tgtEl>
                                          <p:spTgt spid="836611">
                                            <p:txEl>
                                              <p:pRg st="11" end="11"/>
                                            </p:txEl>
                                          </p:spTgt>
                                        </p:tgtEl>
                                        <p:attrNameLst>
                                          <p:attrName>fill.type</p:attrName>
                                        </p:attrNameLst>
                                      </p:cBhvr>
                                      <p:to>
                                        <p:strVal val="solid"/>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7" presetClass="entr" presetSubtype="0" fill="hold" grpId="0" nodeType="clickEffect">
                                  <p:stCondLst>
                                    <p:cond delay="0"/>
                                  </p:stCondLst>
                                  <p:iterate type="lt">
                                    <p:tmPct val="50000"/>
                                  </p:iterate>
                                  <p:childTnLst>
                                    <p:set>
                                      <p:cBhvr>
                                        <p:cTn id="97" dur="1" fill="hold">
                                          <p:stCondLst>
                                            <p:cond delay="0"/>
                                          </p:stCondLst>
                                        </p:cTn>
                                        <p:tgtEl>
                                          <p:spTgt spid="836611">
                                            <p:txEl>
                                              <p:pRg st="12" end="12"/>
                                            </p:txEl>
                                          </p:spTgt>
                                        </p:tgtEl>
                                        <p:attrNameLst>
                                          <p:attrName>style.visibility</p:attrName>
                                        </p:attrNameLst>
                                      </p:cBhvr>
                                      <p:to>
                                        <p:strVal val="visible"/>
                                      </p:to>
                                    </p:set>
                                    <p:anim calcmode="discrete" valueType="clr">
                                      <p:cBhvr override="childStyle">
                                        <p:cTn id="98" dur="80"/>
                                        <p:tgtEl>
                                          <p:spTgt spid="836611">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836611">
                                            <p:txEl>
                                              <p:pRg st="12" end="12"/>
                                            </p:txEl>
                                          </p:spTgt>
                                        </p:tgtEl>
                                        <p:attrNameLst>
                                          <p:attrName>fillcolor</p:attrName>
                                        </p:attrNameLst>
                                      </p:cBhvr>
                                      <p:tavLst>
                                        <p:tav tm="0">
                                          <p:val>
                                            <p:clrVal>
                                              <a:schemeClr val="accent2"/>
                                            </p:clrVal>
                                          </p:val>
                                        </p:tav>
                                        <p:tav tm="50000">
                                          <p:val>
                                            <p:clrVal>
                                              <a:schemeClr val="hlink"/>
                                            </p:clrVal>
                                          </p:val>
                                        </p:tav>
                                      </p:tavLst>
                                    </p:anim>
                                    <p:set>
                                      <p:cBhvr>
                                        <p:cTn id="100" dur="80"/>
                                        <p:tgtEl>
                                          <p:spTgt spid="836611">
                                            <p:txEl>
                                              <p:pRg st="12" end="12"/>
                                            </p:txEl>
                                          </p:spTgt>
                                        </p:tgtEl>
                                        <p:attrNameLst>
                                          <p:attrName>fill.type</p:attrName>
                                        </p:attrNameLst>
                                      </p:cBhvr>
                                      <p:to>
                                        <p:strVal val="solid"/>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7" presetClass="entr" presetSubtype="0" fill="hold" grpId="0" nodeType="clickEffect">
                                  <p:stCondLst>
                                    <p:cond delay="0"/>
                                  </p:stCondLst>
                                  <p:iterate type="lt">
                                    <p:tmPct val="50000"/>
                                  </p:iterate>
                                  <p:childTnLst>
                                    <p:set>
                                      <p:cBhvr>
                                        <p:cTn id="104" dur="1" fill="hold">
                                          <p:stCondLst>
                                            <p:cond delay="0"/>
                                          </p:stCondLst>
                                        </p:cTn>
                                        <p:tgtEl>
                                          <p:spTgt spid="836611">
                                            <p:txEl>
                                              <p:pRg st="13" end="13"/>
                                            </p:txEl>
                                          </p:spTgt>
                                        </p:tgtEl>
                                        <p:attrNameLst>
                                          <p:attrName>style.visibility</p:attrName>
                                        </p:attrNameLst>
                                      </p:cBhvr>
                                      <p:to>
                                        <p:strVal val="visible"/>
                                      </p:to>
                                    </p:set>
                                    <p:anim calcmode="discrete" valueType="clr">
                                      <p:cBhvr override="childStyle">
                                        <p:cTn id="105" dur="80"/>
                                        <p:tgtEl>
                                          <p:spTgt spid="836611">
                                            <p:txEl>
                                              <p:pRg st="13" end="1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6" dur="80"/>
                                        <p:tgtEl>
                                          <p:spTgt spid="836611">
                                            <p:txEl>
                                              <p:pRg st="13" end="13"/>
                                            </p:txEl>
                                          </p:spTgt>
                                        </p:tgtEl>
                                        <p:attrNameLst>
                                          <p:attrName>fillcolor</p:attrName>
                                        </p:attrNameLst>
                                      </p:cBhvr>
                                      <p:tavLst>
                                        <p:tav tm="0">
                                          <p:val>
                                            <p:clrVal>
                                              <a:schemeClr val="accent2"/>
                                            </p:clrVal>
                                          </p:val>
                                        </p:tav>
                                        <p:tav tm="50000">
                                          <p:val>
                                            <p:clrVal>
                                              <a:schemeClr val="hlink"/>
                                            </p:clrVal>
                                          </p:val>
                                        </p:tav>
                                      </p:tavLst>
                                    </p:anim>
                                    <p:set>
                                      <p:cBhvr>
                                        <p:cTn id="107" dur="80"/>
                                        <p:tgtEl>
                                          <p:spTgt spid="836611">
                                            <p:txEl>
                                              <p:pRg st="13" end="13"/>
                                            </p:txEl>
                                          </p:spTgt>
                                        </p:tgtEl>
                                        <p:attrNameLst>
                                          <p:attrName>fill.type</p:attrName>
                                        </p:attrNameLst>
                                      </p:cBhvr>
                                      <p:to>
                                        <p:strVal val="solid"/>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7" presetClass="entr" presetSubtype="0" fill="hold" grpId="0" nodeType="clickEffect">
                                  <p:stCondLst>
                                    <p:cond delay="0"/>
                                  </p:stCondLst>
                                  <p:iterate type="lt">
                                    <p:tmPct val="50000"/>
                                  </p:iterate>
                                  <p:childTnLst>
                                    <p:set>
                                      <p:cBhvr>
                                        <p:cTn id="111" dur="1" fill="hold">
                                          <p:stCondLst>
                                            <p:cond delay="0"/>
                                          </p:stCondLst>
                                        </p:cTn>
                                        <p:tgtEl>
                                          <p:spTgt spid="836611">
                                            <p:txEl>
                                              <p:pRg st="14" end="14"/>
                                            </p:txEl>
                                          </p:spTgt>
                                        </p:tgtEl>
                                        <p:attrNameLst>
                                          <p:attrName>style.visibility</p:attrName>
                                        </p:attrNameLst>
                                      </p:cBhvr>
                                      <p:to>
                                        <p:strVal val="visible"/>
                                      </p:to>
                                    </p:set>
                                    <p:anim calcmode="discrete" valueType="clr">
                                      <p:cBhvr override="childStyle">
                                        <p:cTn id="112" dur="80"/>
                                        <p:tgtEl>
                                          <p:spTgt spid="836611">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3" dur="80"/>
                                        <p:tgtEl>
                                          <p:spTgt spid="836611">
                                            <p:txEl>
                                              <p:pRg st="14" end="14"/>
                                            </p:txEl>
                                          </p:spTgt>
                                        </p:tgtEl>
                                        <p:attrNameLst>
                                          <p:attrName>fillcolor</p:attrName>
                                        </p:attrNameLst>
                                      </p:cBhvr>
                                      <p:tavLst>
                                        <p:tav tm="0">
                                          <p:val>
                                            <p:clrVal>
                                              <a:schemeClr val="accent2"/>
                                            </p:clrVal>
                                          </p:val>
                                        </p:tav>
                                        <p:tav tm="50000">
                                          <p:val>
                                            <p:clrVal>
                                              <a:schemeClr val="hlink"/>
                                            </p:clrVal>
                                          </p:val>
                                        </p:tav>
                                      </p:tavLst>
                                    </p:anim>
                                    <p:set>
                                      <p:cBhvr>
                                        <p:cTn id="114" dur="80"/>
                                        <p:tgtEl>
                                          <p:spTgt spid="836611">
                                            <p:txEl>
                                              <p:pRg st="14" end="14"/>
                                            </p:txEl>
                                          </p:spTgt>
                                        </p:tgtEl>
                                        <p:attrNameLst>
                                          <p:attrName>fill.type</p:attrName>
                                        </p:attrNameLst>
                                      </p:cBhvr>
                                      <p:to>
                                        <p:strVal val="solid"/>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7" presetClass="entr" presetSubtype="0" fill="hold" grpId="0" nodeType="clickEffect">
                                  <p:stCondLst>
                                    <p:cond delay="0"/>
                                  </p:stCondLst>
                                  <p:iterate type="lt">
                                    <p:tmPct val="50000"/>
                                  </p:iterate>
                                  <p:childTnLst>
                                    <p:set>
                                      <p:cBhvr>
                                        <p:cTn id="118" dur="1" fill="hold">
                                          <p:stCondLst>
                                            <p:cond delay="0"/>
                                          </p:stCondLst>
                                        </p:cTn>
                                        <p:tgtEl>
                                          <p:spTgt spid="836611">
                                            <p:txEl>
                                              <p:pRg st="15" end="15"/>
                                            </p:txEl>
                                          </p:spTgt>
                                        </p:tgtEl>
                                        <p:attrNameLst>
                                          <p:attrName>style.visibility</p:attrName>
                                        </p:attrNameLst>
                                      </p:cBhvr>
                                      <p:to>
                                        <p:strVal val="visible"/>
                                      </p:to>
                                    </p:set>
                                    <p:anim calcmode="discrete" valueType="clr">
                                      <p:cBhvr override="childStyle">
                                        <p:cTn id="119" dur="80"/>
                                        <p:tgtEl>
                                          <p:spTgt spid="836611">
                                            <p:txEl>
                                              <p:pRg st="15" end="1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0" dur="80"/>
                                        <p:tgtEl>
                                          <p:spTgt spid="836611">
                                            <p:txEl>
                                              <p:pRg st="15" end="15"/>
                                            </p:txEl>
                                          </p:spTgt>
                                        </p:tgtEl>
                                        <p:attrNameLst>
                                          <p:attrName>fillcolor</p:attrName>
                                        </p:attrNameLst>
                                      </p:cBhvr>
                                      <p:tavLst>
                                        <p:tav tm="0">
                                          <p:val>
                                            <p:clrVal>
                                              <a:schemeClr val="accent2"/>
                                            </p:clrVal>
                                          </p:val>
                                        </p:tav>
                                        <p:tav tm="50000">
                                          <p:val>
                                            <p:clrVal>
                                              <a:schemeClr val="hlink"/>
                                            </p:clrVal>
                                          </p:val>
                                        </p:tav>
                                      </p:tavLst>
                                    </p:anim>
                                    <p:set>
                                      <p:cBhvr>
                                        <p:cTn id="121" dur="80"/>
                                        <p:tgtEl>
                                          <p:spTgt spid="836611">
                                            <p:txEl>
                                              <p:pRg st="15" end="1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610" grpId="0"/>
      <p:bldP spid="836611" grpId="0" build="p"/>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685800" y="0"/>
            <a:ext cx="7772400" cy="1066800"/>
          </a:xfrm>
        </p:spPr>
        <p:txBody>
          <a:bodyPr/>
          <a:lstStyle/>
          <a:p>
            <a:r>
              <a:rPr lang="fr-FR" smtClean="0"/>
              <a:t>La Classification des Émissions I</a:t>
            </a:r>
          </a:p>
        </p:txBody>
      </p:sp>
      <p:sp>
        <p:nvSpPr>
          <p:cNvPr id="178179" name="Rectangle 3"/>
          <p:cNvSpPr>
            <a:spLocks noGrp="1" noChangeArrowheads="1"/>
          </p:cNvSpPr>
          <p:nvPr>
            <p:ph type="body" idx="1"/>
          </p:nvPr>
        </p:nvSpPr>
        <p:spPr>
          <a:xfrm>
            <a:off x="381000" y="1066800"/>
            <a:ext cx="8305800" cy="5029200"/>
          </a:xfrm>
        </p:spPr>
        <p:txBody>
          <a:bodyPr/>
          <a:lstStyle/>
          <a:p>
            <a:r>
              <a:rPr lang="fr-FR" smtClean="0"/>
              <a:t>La Classification des Émissions continue (la colonne du centre se prolonge) : </a:t>
            </a:r>
          </a:p>
          <a:p>
            <a:r>
              <a:rPr lang="fr-FR" u="sng" smtClean="0"/>
              <a:t>Catégorie: À qui revient le Produit de l’Émission ?</a:t>
            </a:r>
            <a:endParaRPr lang="fr-FR" smtClean="0"/>
          </a:p>
          <a:p>
            <a:pPr lvl="1"/>
            <a:r>
              <a:rPr lang="fr-FR" smtClean="0"/>
              <a:t>Primaire: 	le Produit de l’Émission revient à 			l’Émetteur.</a:t>
            </a:r>
          </a:p>
          <a:p>
            <a:pPr lvl="1"/>
            <a:r>
              <a:rPr lang="fr-FR" smtClean="0"/>
              <a:t>Secondaire: 	le Produit de l’Émission revient à 		        	des Tiers, Investisseurs ou</a:t>
            </a:r>
            <a:br>
              <a:rPr lang="fr-FR" smtClean="0"/>
            </a:br>
            <a:r>
              <a:rPr lang="fr-FR" smtClean="0"/>
              <a:t>			Créanciers.</a:t>
            </a:r>
          </a:p>
          <a:p>
            <a:pPr lvl="1"/>
            <a:r>
              <a:rPr lang="fr-FR" smtClean="0"/>
              <a:t>Split:		le Produit de l’Émission revient en 			partie à l’Émetteur, en partie à des</a:t>
            </a:r>
            <a:br>
              <a:rPr lang="fr-FR" smtClean="0"/>
            </a:br>
            <a:r>
              <a:rPr lang="fr-FR" smtClean="0"/>
              <a:t>			tiers.</a:t>
            </a:r>
          </a:p>
        </p:txBody>
      </p:sp>
    </p:spTree>
  </p:cSld>
  <p:clrMapOvr>
    <a:masterClrMapping/>
  </p:clrMapOvr>
  <p:transition spd="slow">
    <p:random/>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0"/>
            <a:ext cx="9144000" cy="1066800"/>
          </a:xfrm>
        </p:spPr>
        <p:txBody>
          <a:bodyPr/>
          <a:lstStyle/>
          <a:p>
            <a:r>
              <a:rPr lang="fr-FR" smtClean="0"/>
              <a:t>La Classification des Émissions II</a:t>
            </a:r>
          </a:p>
        </p:txBody>
      </p:sp>
      <p:sp>
        <p:nvSpPr>
          <p:cNvPr id="179203" name="Rectangle 3"/>
          <p:cNvSpPr>
            <a:spLocks noGrp="1" noChangeArrowheads="1"/>
          </p:cNvSpPr>
          <p:nvPr>
            <p:ph type="body" idx="1"/>
          </p:nvPr>
        </p:nvSpPr>
        <p:spPr>
          <a:xfrm>
            <a:off x="381000" y="1066800"/>
            <a:ext cx="8305800" cy="5029200"/>
          </a:xfrm>
        </p:spPr>
        <p:txBody>
          <a:bodyPr/>
          <a:lstStyle/>
          <a:p>
            <a:pPr>
              <a:buFontTx/>
              <a:buNone/>
            </a:pPr>
            <a:r>
              <a:rPr lang="fr-FR" smtClean="0"/>
              <a:t>La Classification des Émissions continue (la colonne du centre se prolonge) : </a:t>
            </a:r>
          </a:p>
          <a:p>
            <a:r>
              <a:rPr lang="fr-FR" u="sng" smtClean="0"/>
              <a:t>Chronologie: Quand les Titres sont-ils mis en Vente ? </a:t>
            </a:r>
            <a:endParaRPr lang="fr-FR" smtClean="0"/>
          </a:p>
          <a:p>
            <a:pPr lvl="1"/>
            <a:r>
              <a:rPr lang="fr-FR" smtClean="0"/>
              <a:t>Normale: 	En une fois, tous en même temps.</a:t>
            </a:r>
          </a:p>
          <a:p>
            <a:pPr lvl="1"/>
            <a:r>
              <a:rPr lang="fr-FR" smtClean="0"/>
              <a:t>Shelf: 		Au fur et à mesure des besoins en</a:t>
            </a:r>
            <a:br>
              <a:rPr lang="fr-FR" smtClean="0"/>
            </a:br>
            <a:r>
              <a:rPr lang="fr-FR" smtClean="0"/>
              <a:t>			capitaux de l’Émetteur. En anglais le</a:t>
            </a:r>
            <a:br>
              <a:rPr lang="fr-FR" smtClean="0"/>
            </a:br>
            <a:r>
              <a:rPr lang="fr-FR" smtClean="0"/>
              <a:t>			terme signifie « rayon », comme dans</a:t>
            </a:r>
            <a:br>
              <a:rPr lang="fr-FR" smtClean="0"/>
            </a:br>
            <a:r>
              <a:rPr lang="fr-FR" smtClean="0"/>
              <a:t>			l’expression  « en rayon », mais en</a:t>
            </a:r>
            <a:br>
              <a:rPr lang="fr-FR" smtClean="0"/>
            </a:br>
            <a:r>
              <a:rPr lang="fr-FR" smtClean="0"/>
              <a:t>			français on traduirait par « à la</a:t>
            </a:r>
            <a:br>
              <a:rPr lang="fr-FR" smtClean="0"/>
            </a:br>
            <a:r>
              <a:rPr lang="fr-FR" smtClean="0"/>
              <a:t>			demande.» Il faut tout de même se</a:t>
            </a:r>
            <a:br>
              <a:rPr lang="fr-FR" smtClean="0"/>
            </a:br>
            <a:r>
              <a:rPr lang="fr-FR" smtClean="0"/>
              <a:t>			rappeler qu’ici, c’est à la demande de</a:t>
            </a:r>
            <a:br>
              <a:rPr lang="fr-FR" smtClean="0"/>
            </a:br>
            <a:r>
              <a:rPr lang="fr-FR" smtClean="0"/>
              <a:t>			l’Émetteur, pas de celle du marché !</a:t>
            </a:r>
          </a:p>
        </p:txBody>
      </p:sp>
    </p:spTree>
  </p:cSld>
  <p:clrMapOvr>
    <a:masterClrMapping/>
  </p:clrMapOvr>
  <p:transition spd="slow">
    <p:random/>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9144000" cy="1066800"/>
          </a:xfrm>
        </p:spPr>
        <p:txBody>
          <a:bodyPr/>
          <a:lstStyle/>
          <a:p>
            <a:r>
              <a:rPr lang="fr-FR" smtClean="0"/>
              <a:t>La Classification des Émissions III</a:t>
            </a:r>
          </a:p>
        </p:txBody>
      </p:sp>
      <p:sp>
        <p:nvSpPr>
          <p:cNvPr id="180227" name="Rectangle 3"/>
          <p:cNvSpPr>
            <a:spLocks noGrp="1" noChangeArrowheads="1"/>
          </p:cNvSpPr>
          <p:nvPr>
            <p:ph type="body" idx="1"/>
          </p:nvPr>
        </p:nvSpPr>
        <p:spPr>
          <a:xfrm>
            <a:off x="0" y="1066800"/>
            <a:ext cx="9144000" cy="5791200"/>
          </a:xfrm>
        </p:spPr>
        <p:txBody>
          <a:bodyPr lIns="0" rIns="0"/>
          <a:lstStyle/>
          <a:p>
            <a:pPr>
              <a:buFontTx/>
              <a:buNone/>
            </a:pPr>
            <a:r>
              <a:rPr lang="fr-FR" smtClean="0"/>
              <a:t>  La Classification des Émissions continue (la colonne du centre se prolonge) : </a:t>
            </a:r>
          </a:p>
          <a:p>
            <a:pPr>
              <a:buFontTx/>
              <a:buNone/>
            </a:pPr>
            <a:r>
              <a:rPr lang="fr-FR" smtClean="0"/>
              <a:t>  </a:t>
            </a:r>
            <a:r>
              <a:rPr lang="fr-FR" u="sng" smtClean="0"/>
              <a:t>Géographie: Où les Titres sont-ils mis en Vente ? </a:t>
            </a:r>
            <a:endParaRPr lang="fr-FR" smtClean="0"/>
          </a:p>
          <a:p>
            <a:pPr marL="819150" lvl="1"/>
            <a:r>
              <a:rPr lang="fr-FR" smtClean="0"/>
              <a:t>Intrastate: 	Dans un état seulement.</a:t>
            </a:r>
          </a:p>
          <a:p>
            <a:pPr marL="819150" lvl="1"/>
            <a:r>
              <a:rPr lang="fr-FR" smtClean="0"/>
              <a:t>Interstate: 	Dans plusieurs états.	 Usuellement</a:t>
            </a:r>
          </a:p>
          <a:p>
            <a:pPr marL="819150" lvl="1"/>
            <a:r>
              <a:rPr lang="fr-FR" smtClean="0"/>
              <a:t>Nationwide:	Dans tout le pays.		 Aux États-Unis</a:t>
            </a:r>
          </a:p>
          <a:p>
            <a:pPr marL="819150" lvl="1"/>
            <a:r>
              <a:rPr lang="fr-FR" smtClean="0"/>
              <a:t>International:	Dans plusieurs pays ou le monde entier.</a:t>
            </a:r>
          </a:p>
          <a:p>
            <a:pPr marL="819150" lvl="1"/>
            <a:r>
              <a:rPr lang="fr-FR" smtClean="0"/>
              <a:t>Dual Listing:	Sur 2 marchés boursiers ou 2 bourses.</a:t>
            </a:r>
            <a:br>
              <a:rPr lang="fr-FR" smtClean="0"/>
            </a:br>
            <a:r>
              <a:rPr lang="fr-FR" smtClean="0"/>
              <a:t>			(NASDAQ-EASDAQ, aujourd’hui Europe.)</a:t>
            </a:r>
          </a:p>
          <a:p>
            <a:pPr marL="819150" lvl="1"/>
            <a:r>
              <a:rPr lang="fr-FR" smtClean="0"/>
              <a:t>Multiple Listing:</a:t>
            </a:r>
            <a:br>
              <a:rPr lang="fr-FR" smtClean="0"/>
            </a:br>
            <a:r>
              <a:rPr lang="fr-FR" smtClean="0"/>
              <a:t>			Sur plusieurs marchés boursiers ou bourses.</a:t>
            </a:r>
          </a:p>
        </p:txBody>
      </p:sp>
      <p:sp>
        <p:nvSpPr>
          <p:cNvPr id="180228" name="Text Box 4"/>
          <p:cNvSpPr txBox="1">
            <a:spLocks noChangeArrowheads="1"/>
          </p:cNvSpPr>
          <p:nvPr/>
        </p:nvSpPr>
        <p:spPr bwMode="auto">
          <a:xfrm>
            <a:off x="5943600" y="2362200"/>
            <a:ext cx="83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fr-FR" sz="11000">
                <a:solidFill>
                  <a:schemeClr val="folHlink"/>
                </a:solidFill>
              </a:rPr>
              <a:t>}</a:t>
            </a:r>
            <a:endParaRPr lang="fr-FR" sz="12000">
              <a:solidFill>
                <a:schemeClr val="folHlink"/>
              </a:solidFill>
            </a:endParaRP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r-FR" smtClean="0"/>
              <a:t>La Classe de Financement</a:t>
            </a:r>
          </a:p>
        </p:txBody>
      </p:sp>
      <p:sp>
        <p:nvSpPr>
          <p:cNvPr id="25603" name="Rectangle 3"/>
          <p:cNvSpPr>
            <a:spLocks noGrp="1" noChangeArrowheads="1"/>
          </p:cNvSpPr>
          <p:nvPr>
            <p:ph type="body" idx="1"/>
          </p:nvPr>
        </p:nvSpPr>
        <p:spPr/>
        <p:txBody>
          <a:bodyPr/>
          <a:lstStyle/>
          <a:p>
            <a:r>
              <a:rPr lang="fr-FR" smtClean="0"/>
              <a:t>On distingue deux Classes principales de Financement:</a:t>
            </a:r>
            <a:br>
              <a:rPr lang="fr-FR" smtClean="0"/>
            </a:br>
            <a:endParaRPr lang="fr-FR" smtClean="0"/>
          </a:p>
          <a:p>
            <a:pPr lvl="1"/>
            <a:r>
              <a:rPr lang="fr-FR" smtClean="0"/>
              <a:t> La Dette en anglais Debt, dans laquelle on</a:t>
            </a:r>
            <a:br>
              <a:rPr lang="fr-FR" smtClean="0"/>
            </a:br>
            <a:r>
              <a:rPr lang="fr-FR" smtClean="0"/>
              <a:t> retrouve toutes les  formes de Crédit.</a:t>
            </a:r>
            <a:br>
              <a:rPr lang="fr-FR" smtClean="0"/>
            </a:br>
            <a:endParaRPr lang="fr-FR" smtClean="0"/>
          </a:p>
          <a:p>
            <a:pPr lvl="1"/>
            <a:r>
              <a:rPr lang="fr-FR" smtClean="0"/>
              <a:t> Le Capital appelé aussi par sa traduction</a:t>
            </a:r>
            <a:br>
              <a:rPr lang="fr-FR" smtClean="0"/>
            </a:br>
            <a:r>
              <a:rPr lang="fr-FR" smtClean="0"/>
              <a:t> anglaise Equity, dans lequel on retrouve toutes</a:t>
            </a:r>
            <a:br>
              <a:rPr lang="fr-FR" smtClean="0"/>
            </a:br>
            <a:r>
              <a:rPr lang="fr-FR" smtClean="0"/>
              <a:t> les formes d’Apports, notamment l’Apport de</a:t>
            </a:r>
            <a:br>
              <a:rPr lang="fr-FR" smtClean="0"/>
            </a:br>
            <a:r>
              <a:rPr lang="fr-FR" smtClean="0"/>
              <a:t> fonds propres.</a:t>
            </a:r>
          </a:p>
        </p:txBody>
      </p:sp>
    </p:spTree>
  </p:cSld>
  <p:clrMapOvr>
    <a:masterClrMapping/>
  </p:clrMapOvr>
  <p:transition spd="slow">
    <p:random/>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0"/>
            <a:ext cx="9144000" cy="1066800"/>
          </a:xfrm>
        </p:spPr>
        <p:txBody>
          <a:bodyPr/>
          <a:lstStyle/>
          <a:p>
            <a:r>
              <a:rPr lang="fr-FR" smtClean="0"/>
              <a:t>La Classification des Émissions IV</a:t>
            </a:r>
          </a:p>
        </p:txBody>
      </p:sp>
      <p:sp>
        <p:nvSpPr>
          <p:cNvPr id="181251" name="Rectangle 3"/>
          <p:cNvSpPr>
            <a:spLocks noGrp="1" noChangeArrowheads="1"/>
          </p:cNvSpPr>
          <p:nvPr>
            <p:ph type="body" idx="1"/>
          </p:nvPr>
        </p:nvSpPr>
        <p:spPr>
          <a:xfrm>
            <a:off x="0" y="1066800"/>
            <a:ext cx="9144000" cy="5791200"/>
          </a:xfrm>
        </p:spPr>
        <p:txBody>
          <a:bodyPr lIns="0" rIns="0"/>
          <a:lstStyle/>
          <a:p>
            <a:pPr>
              <a:buFontTx/>
              <a:buNone/>
            </a:pPr>
            <a:r>
              <a:rPr lang="fr-FR" smtClean="0"/>
              <a:t>  La Classification des Émissions continue (la colonne du centre se prolonge) : </a:t>
            </a:r>
          </a:p>
          <a:p>
            <a:pPr>
              <a:buFontTx/>
              <a:buNone/>
            </a:pPr>
            <a:r>
              <a:rPr lang="fr-FR" smtClean="0"/>
              <a:t>  </a:t>
            </a:r>
            <a:r>
              <a:rPr lang="fr-FR" u="sng" smtClean="0"/>
              <a:t>Mode de Souscription: Qui souscrit les Titres et comment ? </a:t>
            </a:r>
            <a:endParaRPr lang="fr-FR" smtClean="0"/>
          </a:p>
          <a:p>
            <a:pPr marL="819150" lvl="1"/>
            <a:r>
              <a:rPr lang="fr-FR" smtClean="0"/>
              <a:t>Self: 		 Personne ou L’Émetteur lui-même.</a:t>
            </a:r>
            <a:br>
              <a:rPr lang="fr-FR" smtClean="0"/>
            </a:br>
            <a:r>
              <a:rPr lang="fr-FR" smtClean="0"/>
              <a:t>	 		 </a:t>
            </a:r>
            <a:r>
              <a:rPr lang="fr-FR" b="1" smtClean="0"/>
              <a:t>DÉCONSEILLÉ</a:t>
            </a:r>
            <a:r>
              <a:rPr lang="fr-FR" smtClean="0"/>
              <a:t> autant que possible.</a:t>
            </a:r>
          </a:p>
          <a:p>
            <a:pPr marL="819150" lvl="1"/>
            <a:r>
              <a:rPr lang="fr-FR" smtClean="0"/>
              <a:t>Third-Party:	 Un Tiers: Financier, Négociant, Banque etc.</a:t>
            </a:r>
            <a:br>
              <a:rPr lang="fr-FR" smtClean="0"/>
            </a:br>
            <a:r>
              <a:rPr lang="fr-FR" smtClean="0"/>
              <a:t>			 s’engage à les souscrire en:</a:t>
            </a:r>
          </a:p>
          <a:p>
            <a:pPr lvl="2"/>
            <a:r>
              <a:rPr lang="fr-FR" smtClean="0"/>
              <a:t>Best Effort:il essaye de les vendre et en cas d’échec,</a:t>
            </a:r>
            <a:br>
              <a:rPr lang="fr-FR" smtClean="0"/>
            </a:br>
            <a:r>
              <a:rPr lang="fr-FR" smtClean="0"/>
              <a:t>		 ramène les invendus.</a:t>
            </a:r>
          </a:p>
          <a:p>
            <a:pPr lvl="2"/>
            <a:r>
              <a:rPr lang="fr-FR" smtClean="0"/>
              <a:t>Stand-By:	 il essaye de les vendre et en cas d’échec,</a:t>
            </a:r>
            <a:br>
              <a:rPr lang="fr-FR" smtClean="0"/>
            </a:br>
            <a:r>
              <a:rPr lang="fr-FR" smtClean="0"/>
              <a:t>		 achète les invendus.</a:t>
            </a:r>
          </a:p>
          <a:p>
            <a:pPr lvl="2"/>
            <a:r>
              <a:rPr lang="fr-FR" smtClean="0"/>
              <a:t>Firm:	 il les achète tous et se débrouille pour les</a:t>
            </a:r>
            <a:br>
              <a:rPr lang="fr-FR" smtClean="0"/>
            </a:br>
            <a:r>
              <a:rPr lang="fr-FR" smtClean="0"/>
              <a:t>		 revendre</a:t>
            </a:r>
          </a:p>
          <a:p>
            <a:pPr marL="819150" lvl="1"/>
            <a:endParaRPr lang="fr-FR" smtClean="0"/>
          </a:p>
        </p:txBody>
      </p:sp>
    </p:spTree>
  </p:cSld>
  <p:clrMapOvr>
    <a:masterClrMapping/>
  </p:clrMapOvr>
  <p:transition spd="slow">
    <p:random/>
  </p:transition>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a:spLocks noGrp="1" noChangeArrowheads="1"/>
          </p:cNvSpPr>
          <p:nvPr>
            <p:ph type="body" idx="1"/>
          </p:nvPr>
        </p:nvSpPr>
        <p:spPr>
          <a:xfrm>
            <a:off x="685800" y="1371600"/>
            <a:ext cx="8001000" cy="5105400"/>
          </a:xfrm>
        </p:spPr>
        <p:txBody>
          <a:bodyPr/>
          <a:lstStyle/>
          <a:p>
            <a:pPr>
              <a:spcBef>
                <a:spcPct val="0"/>
              </a:spcBef>
              <a:buFontTx/>
              <a:buNone/>
            </a:pPr>
            <a:r>
              <a:rPr lang="fr-FR" smtClean="0"/>
              <a:t>Les combinaisons</a:t>
            </a:r>
          </a:p>
          <a:p>
            <a:pPr>
              <a:spcBef>
                <a:spcPct val="0"/>
              </a:spcBef>
            </a:pPr>
            <a:r>
              <a:rPr lang="fr-FR" smtClean="0"/>
              <a:t>Source 				 		Émetteur</a:t>
            </a:r>
          </a:p>
          <a:p>
            <a:pPr>
              <a:spcBef>
                <a:spcPct val="0"/>
              </a:spcBef>
            </a:pPr>
            <a:r>
              <a:rPr lang="fr-FR" smtClean="0"/>
              <a:t>Classe       de Financement  </a:t>
            </a:r>
            <a:r>
              <a:rPr lang="fr-FR" smtClean="0">
                <a:sym typeface="Symbol" pitchFamily="18" charset="2"/>
              </a:rPr>
              <a:t>  Titre	Classe</a:t>
            </a:r>
            <a:endParaRPr lang="fr-FR" smtClean="0"/>
          </a:p>
          <a:p>
            <a:pPr>
              <a:spcBef>
                <a:spcPct val="0"/>
              </a:spcBef>
            </a:pPr>
            <a:r>
              <a:rPr lang="fr-FR" smtClean="0"/>
              <a:t>Type 						Type</a:t>
            </a:r>
          </a:p>
          <a:p>
            <a:pPr>
              <a:lnSpc>
                <a:spcPct val="95000"/>
              </a:lnSpc>
              <a:buFontTx/>
              <a:buNone/>
            </a:pPr>
            <a:r>
              <a:rPr lang="fr-FR" smtClean="0"/>
              <a:t>	Les deux couples &lt;Classe;Type&gt; déterminent le Positionnement de l ’Investisseur face à l’Émetteur.</a:t>
            </a:r>
          </a:p>
          <a:p>
            <a:pPr>
              <a:spcBef>
                <a:spcPct val="0"/>
              </a:spcBef>
              <a:buFontTx/>
              <a:buNone/>
            </a:pPr>
            <a:r>
              <a:rPr lang="fr-FR" smtClean="0"/>
              <a:t>	Exemple:</a:t>
            </a:r>
          </a:p>
          <a:p>
            <a:pPr marL="819150" lvl="1">
              <a:spcBef>
                <a:spcPct val="0"/>
              </a:spcBef>
            </a:pPr>
            <a:r>
              <a:rPr lang="fr-FR" smtClean="0"/>
              <a:t>Classe: Dette     --Type: Obligation à court terme</a:t>
            </a:r>
          </a:p>
          <a:p>
            <a:pPr>
              <a:spcBef>
                <a:spcPct val="0"/>
              </a:spcBef>
              <a:buFontTx/>
              <a:buNone/>
            </a:pPr>
            <a:r>
              <a:rPr lang="fr-FR" smtClean="0"/>
              <a:t>	donc l’Investisseur est créancier à court terme.</a:t>
            </a:r>
          </a:p>
          <a:p>
            <a:pPr>
              <a:lnSpc>
                <a:spcPct val="95000"/>
              </a:lnSpc>
              <a:spcBef>
                <a:spcPct val="0"/>
              </a:spcBef>
              <a:buFontTx/>
              <a:buNone/>
            </a:pPr>
            <a:r>
              <a:rPr lang="fr-FR" smtClean="0"/>
              <a:t>	Peu importe qu’il s’agisse de Financement ou de Titre puisqu’il y a correspondance stricte entre l’un et l’autre.</a:t>
            </a:r>
          </a:p>
        </p:txBody>
      </p:sp>
      <p:sp>
        <p:nvSpPr>
          <p:cNvPr id="182275" name="Rectangle 2"/>
          <p:cNvSpPr>
            <a:spLocks noGrp="1" noChangeArrowheads="1"/>
          </p:cNvSpPr>
          <p:nvPr>
            <p:ph type="title"/>
          </p:nvPr>
        </p:nvSpPr>
        <p:spPr>
          <a:xfrm>
            <a:off x="0" y="0"/>
            <a:ext cx="9144000" cy="1143000"/>
          </a:xfrm>
        </p:spPr>
        <p:txBody>
          <a:bodyPr/>
          <a:lstStyle/>
          <a:p>
            <a:r>
              <a:rPr lang="fr-FR" smtClean="0"/>
              <a:t>Le Positionnement de l’Investisseur</a:t>
            </a:r>
          </a:p>
        </p:txBody>
      </p:sp>
      <p:sp>
        <p:nvSpPr>
          <p:cNvPr id="182276" name="Text Box 6"/>
          <p:cNvSpPr txBox="1">
            <a:spLocks noChangeArrowheads="1"/>
          </p:cNvSpPr>
          <p:nvPr/>
        </p:nvSpPr>
        <p:spPr bwMode="auto">
          <a:xfrm>
            <a:off x="1828800" y="1600200"/>
            <a:ext cx="83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fr-FR" sz="11000">
                <a:solidFill>
                  <a:schemeClr val="folHlink"/>
                </a:solidFill>
              </a:rPr>
              <a:t>}</a:t>
            </a:r>
            <a:endParaRPr lang="fr-FR" sz="12000">
              <a:solidFill>
                <a:schemeClr val="folHlink"/>
              </a:solidFill>
            </a:endParaRPr>
          </a:p>
        </p:txBody>
      </p:sp>
      <p:sp>
        <p:nvSpPr>
          <p:cNvPr id="182277" name="Text Box 7"/>
          <p:cNvSpPr txBox="1">
            <a:spLocks noChangeArrowheads="1"/>
          </p:cNvSpPr>
          <p:nvPr/>
        </p:nvSpPr>
        <p:spPr bwMode="auto">
          <a:xfrm flipH="1" flipV="1">
            <a:off x="6553200" y="1828800"/>
            <a:ext cx="83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fr-FR" sz="11000">
                <a:solidFill>
                  <a:schemeClr val="folHlink"/>
                </a:solidFill>
              </a:rPr>
              <a:t>}</a:t>
            </a:r>
            <a:endParaRPr lang="fr-FR" sz="12000">
              <a:solidFill>
                <a:schemeClr val="folHlink"/>
              </a:solidFill>
            </a:endParaRPr>
          </a:p>
        </p:txBody>
      </p:sp>
    </p:spTree>
  </p:cSld>
  <p:clrMapOvr>
    <a:masterClrMapping/>
  </p:clrMapOvr>
  <p:transition>
    <p:random/>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0"/>
            <a:ext cx="9144000" cy="1143000"/>
          </a:xfrm>
        </p:spPr>
        <p:txBody>
          <a:bodyPr/>
          <a:lstStyle/>
          <a:p>
            <a:r>
              <a:rPr lang="fr-FR" smtClean="0"/>
              <a:t>Récapitulatif (Modèle des Objets)</a:t>
            </a:r>
            <a:br>
              <a:rPr lang="fr-FR" smtClean="0"/>
            </a:br>
            <a:r>
              <a:rPr lang="fr-FR" smtClean="0"/>
              <a:t>Financement, Émission et Titre</a:t>
            </a:r>
          </a:p>
        </p:txBody>
      </p:sp>
      <p:sp>
        <p:nvSpPr>
          <p:cNvPr id="607235" name="Rectangle 3"/>
          <p:cNvSpPr>
            <a:spLocks noGrp="1" noChangeArrowheads="1"/>
          </p:cNvSpPr>
          <p:nvPr>
            <p:ph type="body" sz="half" idx="1"/>
          </p:nvPr>
        </p:nvSpPr>
        <p:spPr>
          <a:xfrm>
            <a:off x="685800" y="1174750"/>
            <a:ext cx="2514600" cy="5683250"/>
          </a:xfrm>
        </p:spPr>
        <p:txBody>
          <a:bodyPr/>
          <a:lstStyle/>
          <a:p>
            <a:pPr>
              <a:lnSpc>
                <a:spcPct val="95000"/>
              </a:lnSpc>
              <a:spcBef>
                <a:spcPct val="0"/>
              </a:spcBef>
              <a:buFontTx/>
              <a:buNone/>
              <a:defRPr/>
            </a:pPr>
            <a:r>
              <a:rPr lang="fr-FR" sz="2400" u="sng" smtClean="0">
                <a:effectLst>
                  <a:outerShdw blurRad="38100" dist="38100" dir="2700000" algn="tl">
                    <a:srgbClr val="000000"/>
                  </a:outerShdw>
                </a:effectLst>
              </a:rPr>
              <a:t>Financement:</a:t>
            </a:r>
            <a:endParaRPr lang="fr-FR" sz="2400" smtClean="0"/>
          </a:p>
          <a:p>
            <a:pPr>
              <a:lnSpc>
                <a:spcPct val="95000"/>
              </a:lnSpc>
              <a:spcBef>
                <a:spcPct val="0"/>
              </a:spcBef>
              <a:defRPr/>
            </a:pPr>
            <a:r>
              <a:rPr lang="fr-FR" sz="2400" smtClean="0"/>
              <a:t>Forme :</a:t>
            </a:r>
          </a:p>
          <a:p>
            <a:pPr lvl="1">
              <a:lnSpc>
                <a:spcPct val="95000"/>
              </a:lnSpc>
              <a:spcBef>
                <a:spcPct val="0"/>
              </a:spcBef>
              <a:defRPr/>
            </a:pPr>
            <a:r>
              <a:rPr lang="fr-FR" smtClean="0"/>
              <a:t>Émission</a:t>
            </a:r>
          </a:p>
          <a:p>
            <a:pPr lvl="1">
              <a:lnSpc>
                <a:spcPct val="95000"/>
              </a:lnSpc>
              <a:spcBef>
                <a:spcPct val="0"/>
              </a:spcBef>
              <a:defRPr/>
            </a:pPr>
            <a:r>
              <a:rPr lang="fr-FR" smtClean="0"/>
              <a:t>Affacturage</a:t>
            </a:r>
          </a:p>
          <a:p>
            <a:pPr>
              <a:lnSpc>
                <a:spcPct val="95000"/>
              </a:lnSpc>
              <a:spcBef>
                <a:spcPct val="0"/>
              </a:spcBef>
              <a:defRPr/>
            </a:pPr>
            <a:r>
              <a:rPr lang="fr-FR" sz="2400" smtClean="0"/>
              <a:t>Classe:</a:t>
            </a:r>
          </a:p>
          <a:p>
            <a:pPr lvl="1">
              <a:lnSpc>
                <a:spcPct val="95000"/>
              </a:lnSpc>
              <a:spcBef>
                <a:spcPct val="0"/>
              </a:spcBef>
              <a:defRPr/>
            </a:pPr>
            <a:r>
              <a:rPr lang="fr-FR" smtClean="0"/>
              <a:t>Capital</a:t>
            </a:r>
          </a:p>
          <a:p>
            <a:pPr lvl="1">
              <a:lnSpc>
                <a:spcPct val="95000"/>
              </a:lnSpc>
              <a:spcBef>
                <a:spcPct val="0"/>
              </a:spcBef>
              <a:defRPr/>
            </a:pPr>
            <a:r>
              <a:rPr lang="fr-FR" smtClean="0"/>
              <a:t>Dette</a:t>
            </a:r>
          </a:p>
          <a:p>
            <a:pPr lvl="1">
              <a:lnSpc>
                <a:spcPct val="95000"/>
              </a:lnSpc>
              <a:spcBef>
                <a:spcPct val="0"/>
              </a:spcBef>
              <a:defRPr/>
            </a:pPr>
            <a:r>
              <a:rPr lang="fr-FR" smtClean="0"/>
              <a:t>Hybride</a:t>
            </a:r>
          </a:p>
          <a:p>
            <a:pPr>
              <a:lnSpc>
                <a:spcPct val="95000"/>
              </a:lnSpc>
              <a:spcBef>
                <a:spcPct val="0"/>
              </a:spcBef>
              <a:defRPr/>
            </a:pPr>
            <a:r>
              <a:rPr lang="fr-FR" sz="2400" smtClean="0"/>
              <a:t>Type:</a:t>
            </a:r>
          </a:p>
          <a:p>
            <a:pPr lvl="1">
              <a:lnSpc>
                <a:spcPct val="95000"/>
              </a:lnSpc>
              <a:spcBef>
                <a:spcPct val="0"/>
              </a:spcBef>
              <a:defRPr/>
            </a:pPr>
            <a:r>
              <a:rPr lang="fr-FR" smtClean="0"/>
              <a:t>Actionnaire</a:t>
            </a:r>
          </a:p>
          <a:p>
            <a:pPr lvl="1">
              <a:lnSpc>
                <a:spcPct val="95000"/>
              </a:lnSpc>
              <a:spcBef>
                <a:spcPct val="0"/>
              </a:spcBef>
              <a:defRPr/>
            </a:pPr>
            <a:r>
              <a:rPr lang="fr-FR" smtClean="0"/>
              <a:t>Obligataire</a:t>
            </a:r>
          </a:p>
          <a:p>
            <a:pPr lvl="1">
              <a:lnSpc>
                <a:spcPct val="95000"/>
              </a:lnSpc>
              <a:spcBef>
                <a:spcPct val="0"/>
              </a:spcBef>
              <a:defRPr/>
            </a:pPr>
            <a:r>
              <a:rPr lang="fr-FR" smtClean="0"/>
              <a:t>Mixte</a:t>
            </a:r>
          </a:p>
        </p:txBody>
      </p:sp>
      <p:sp>
        <p:nvSpPr>
          <p:cNvPr id="607236" name="Rectangle 4"/>
          <p:cNvSpPr>
            <a:spLocks noChangeArrowheads="1"/>
          </p:cNvSpPr>
          <p:nvPr/>
        </p:nvSpPr>
        <p:spPr bwMode="auto">
          <a:xfrm>
            <a:off x="3048000" y="1143000"/>
            <a:ext cx="3276600" cy="5715000"/>
          </a:xfrm>
          <a:prstGeom prst="rect">
            <a:avLst/>
          </a:prstGeom>
          <a:noFill/>
          <a:ln w="9525">
            <a:noFill/>
            <a:miter lim="800000"/>
            <a:headEnd/>
            <a:tailEnd/>
          </a:ln>
          <a:effectLst/>
        </p:spPr>
        <p:txBody>
          <a:bodyPr/>
          <a:lstStyle/>
          <a:p>
            <a:pPr marL="342900" indent="-342900">
              <a:lnSpc>
                <a:spcPct val="95000"/>
              </a:lnSpc>
              <a:defRPr/>
            </a:pPr>
            <a:r>
              <a:rPr lang="fr-FR" u="sng">
                <a:solidFill>
                  <a:schemeClr val="folHlink"/>
                </a:solidFill>
                <a:effectLst>
                  <a:outerShdw blurRad="38100" dist="38100" dir="2700000" algn="tl">
                    <a:srgbClr val="000000"/>
                  </a:outerShdw>
                </a:effectLst>
              </a:rPr>
              <a:t>Émission</a:t>
            </a:r>
          </a:p>
          <a:p>
            <a:pPr marL="342900" indent="-342900">
              <a:lnSpc>
                <a:spcPct val="95000"/>
              </a:lnSpc>
              <a:buFontTx/>
              <a:buChar char="•"/>
              <a:defRPr/>
            </a:pPr>
            <a:r>
              <a:rPr lang="fr-FR">
                <a:solidFill>
                  <a:schemeClr val="folHlink"/>
                </a:solidFill>
              </a:rPr>
              <a:t>Genre:</a:t>
            </a:r>
          </a:p>
          <a:p>
            <a:pPr marL="742950" lvl="1" indent="-285750">
              <a:lnSpc>
                <a:spcPct val="95000"/>
              </a:lnSpc>
              <a:buFontTx/>
              <a:buChar char="–"/>
              <a:defRPr/>
            </a:pPr>
            <a:r>
              <a:rPr lang="fr-FR">
                <a:solidFill>
                  <a:schemeClr val="folHlink"/>
                </a:solidFill>
              </a:rPr>
              <a:t>Privée</a:t>
            </a:r>
          </a:p>
          <a:p>
            <a:pPr marL="742950" lvl="1" indent="-285750">
              <a:lnSpc>
                <a:spcPct val="95000"/>
              </a:lnSpc>
              <a:buFontTx/>
              <a:buChar char="–"/>
              <a:defRPr/>
            </a:pPr>
            <a:r>
              <a:rPr lang="fr-FR">
                <a:solidFill>
                  <a:schemeClr val="folHlink"/>
                </a:solidFill>
              </a:rPr>
              <a:t>Publique</a:t>
            </a:r>
          </a:p>
          <a:p>
            <a:pPr marL="342900" indent="-342900">
              <a:lnSpc>
                <a:spcPct val="95000"/>
              </a:lnSpc>
              <a:buFontTx/>
              <a:buChar char="•"/>
              <a:defRPr/>
            </a:pPr>
            <a:r>
              <a:rPr lang="fr-FR">
                <a:solidFill>
                  <a:schemeClr val="folHlink"/>
                </a:solidFill>
              </a:rPr>
              <a:t>Classe:</a:t>
            </a:r>
          </a:p>
          <a:p>
            <a:pPr marL="742950" lvl="1" indent="-285750">
              <a:lnSpc>
                <a:spcPct val="95000"/>
              </a:lnSpc>
              <a:buFontTx/>
              <a:buChar char="–"/>
              <a:defRPr/>
            </a:pPr>
            <a:r>
              <a:rPr lang="fr-FR">
                <a:solidFill>
                  <a:schemeClr val="folHlink"/>
                </a:solidFill>
              </a:rPr>
              <a:t>Capital</a:t>
            </a:r>
          </a:p>
          <a:p>
            <a:pPr marL="742950" lvl="1" indent="-285750">
              <a:lnSpc>
                <a:spcPct val="95000"/>
              </a:lnSpc>
              <a:buFontTx/>
              <a:buChar char="–"/>
              <a:defRPr/>
            </a:pPr>
            <a:r>
              <a:rPr lang="fr-FR">
                <a:solidFill>
                  <a:schemeClr val="folHlink"/>
                </a:solidFill>
              </a:rPr>
              <a:t>Dette</a:t>
            </a:r>
          </a:p>
          <a:p>
            <a:pPr marL="742950" lvl="1" indent="-285750">
              <a:lnSpc>
                <a:spcPct val="95000"/>
              </a:lnSpc>
              <a:buFontTx/>
              <a:buChar char="–"/>
              <a:defRPr/>
            </a:pPr>
            <a:r>
              <a:rPr lang="fr-FR">
                <a:solidFill>
                  <a:schemeClr val="folHlink"/>
                </a:solidFill>
              </a:rPr>
              <a:t>Hybride</a:t>
            </a:r>
          </a:p>
          <a:p>
            <a:pPr marL="342900" indent="-342900">
              <a:lnSpc>
                <a:spcPct val="95000"/>
              </a:lnSpc>
              <a:buFontTx/>
              <a:buChar char="•"/>
              <a:defRPr/>
            </a:pPr>
            <a:r>
              <a:rPr lang="fr-FR">
                <a:solidFill>
                  <a:schemeClr val="folHlink"/>
                </a:solidFill>
              </a:rPr>
              <a:t>Type:</a:t>
            </a:r>
          </a:p>
          <a:p>
            <a:pPr marL="742950" lvl="1" indent="-285750">
              <a:lnSpc>
                <a:spcPct val="95000"/>
              </a:lnSpc>
              <a:buFontTx/>
              <a:buChar char="–"/>
              <a:defRPr/>
            </a:pPr>
            <a:r>
              <a:rPr lang="fr-FR">
                <a:solidFill>
                  <a:schemeClr val="folHlink"/>
                </a:solidFill>
              </a:rPr>
              <a:t>d’Actions</a:t>
            </a:r>
          </a:p>
          <a:p>
            <a:pPr marL="742950" lvl="1" indent="-285750">
              <a:lnSpc>
                <a:spcPct val="95000"/>
              </a:lnSpc>
              <a:buFontTx/>
              <a:buChar char="–"/>
              <a:defRPr/>
            </a:pPr>
            <a:r>
              <a:rPr lang="fr-FR">
                <a:solidFill>
                  <a:schemeClr val="folHlink"/>
                </a:solidFill>
              </a:rPr>
              <a:t>d ’Obligations</a:t>
            </a:r>
          </a:p>
          <a:p>
            <a:pPr marL="742950" lvl="1" indent="-285750">
              <a:lnSpc>
                <a:spcPct val="95000"/>
              </a:lnSpc>
              <a:buFontTx/>
              <a:buChar char="–"/>
              <a:defRPr/>
            </a:pPr>
            <a:r>
              <a:rPr lang="fr-FR">
                <a:solidFill>
                  <a:schemeClr val="folHlink"/>
                </a:solidFill>
              </a:rPr>
              <a:t>de Convertibles</a:t>
            </a:r>
          </a:p>
          <a:p>
            <a:pPr marL="342900" indent="-342900">
              <a:lnSpc>
                <a:spcPct val="95000"/>
              </a:lnSpc>
              <a:buFontTx/>
              <a:buChar char="•"/>
              <a:defRPr/>
            </a:pPr>
            <a:r>
              <a:rPr lang="fr-FR">
                <a:solidFill>
                  <a:schemeClr val="folHlink"/>
                </a:solidFill>
              </a:rPr>
              <a:t>Catégorie:</a:t>
            </a:r>
          </a:p>
          <a:p>
            <a:pPr marL="742950" lvl="1" indent="-285750">
              <a:lnSpc>
                <a:spcPct val="95000"/>
              </a:lnSpc>
              <a:buFontTx/>
              <a:buChar char="–"/>
              <a:defRPr/>
            </a:pPr>
            <a:r>
              <a:rPr lang="fr-FR">
                <a:solidFill>
                  <a:schemeClr val="folHlink"/>
                </a:solidFill>
              </a:rPr>
              <a:t>Primaire</a:t>
            </a:r>
          </a:p>
          <a:p>
            <a:pPr marL="742950" lvl="1" indent="-285750">
              <a:lnSpc>
                <a:spcPct val="95000"/>
              </a:lnSpc>
              <a:buFontTx/>
              <a:buChar char="–"/>
              <a:defRPr/>
            </a:pPr>
            <a:r>
              <a:rPr lang="fr-FR">
                <a:solidFill>
                  <a:schemeClr val="folHlink"/>
                </a:solidFill>
              </a:rPr>
              <a:t>Secondaire</a:t>
            </a:r>
          </a:p>
          <a:p>
            <a:pPr marL="742950" lvl="1" indent="-285750">
              <a:lnSpc>
                <a:spcPct val="95000"/>
              </a:lnSpc>
              <a:buFontTx/>
              <a:buChar char="–"/>
              <a:defRPr/>
            </a:pPr>
            <a:r>
              <a:rPr lang="fr-FR">
                <a:solidFill>
                  <a:schemeClr val="folHlink"/>
                </a:solidFill>
              </a:rPr>
              <a:t>Split</a:t>
            </a:r>
          </a:p>
        </p:txBody>
      </p:sp>
      <p:sp>
        <p:nvSpPr>
          <p:cNvPr id="607237" name="Rectangle 5"/>
          <p:cNvSpPr>
            <a:spLocks noChangeArrowheads="1"/>
          </p:cNvSpPr>
          <p:nvPr/>
        </p:nvSpPr>
        <p:spPr bwMode="auto">
          <a:xfrm>
            <a:off x="5638800" y="1143000"/>
            <a:ext cx="2590800" cy="5715000"/>
          </a:xfrm>
          <a:prstGeom prst="rect">
            <a:avLst/>
          </a:prstGeom>
          <a:noFill/>
          <a:ln w="9525">
            <a:noFill/>
            <a:miter lim="800000"/>
            <a:headEnd/>
            <a:tailEnd/>
          </a:ln>
          <a:effectLst/>
        </p:spPr>
        <p:txBody>
          <a:bodyPr/>
          <a:lstStyle/>
          <a:p>
            <a:pPr marL="342900" indent="-342900">
              <a:lnSpc>
                <a:spcPct val="95000"/>
              </a:lnSpc>
              <a:defRPr/>
            </a:pPr>
            <a:r>
              <a:rPr lang="fr-FR" u="sng">
                <a:solidFill>
                  <a:schemeClr val="folHlink"/>
                </a:solidFill>
                <a:effectLst>
                  <a:outerShdw blurRad="38100" dist="38100" dir="2700000" algn="tl">
                    <a:srgbClr val="000000"/>
                  </a:outerShdw>
                </a:effectLst>
              </a:rPr>
              <a:t>Titre</a:t>
            </a:r>
            <a:r>
              <a:rPr lang="fr-FR">
                <a:solidFill>
                  <a:schemeClr val="folHlink"/>
                </a:solidFill>
              </a:rPr>
              <a:t/>
            </a:r>
            <a:br>
              <a:rPr lang="fr-FR">
                <a:solidFill>
                  <a:schemeClr val="folHlink"/>
                </a:solidFill>
              </a:rPr>
            </a:br>
            <a:r>
              <a:rPr lang="fr-FR">
                <a:solidFill>
                  <a:schemeClr val="folHlink"/>
                </a:solidFill>
              </a:rPr>
              <a:t>Genre:</a:t>
            </a:r>
          </a:p>
          <a:p>
            <a:pPr marL="742950" lvl="1" indent="-285750">
              <a:lnSpc>
                <a:spcPct val="95000"/>
              </a:lnSpc>
              <a:buFontTx/>
              <a:buChar char="–"/>
              <a:defRPr/>
            </a:pPr>
            <a:r>
              <a:rPr lang="fr-FR">
                <a:solidFill>
                  <a:schemeClr val="folHlink"/>
                </a:solidFill>
              </a:rPr>
              <a:t>Privé</a:t>
            </a:r>
          </a:p>
          <a:p>
            <a:pPr marL="742950" lvl="1" indent="-285750">
              <a:lnSpc>
                <a:spcPct val="95000"/>
              </a:lnSpc>
              <a:buFontTx/>
              <a:buChar char="–"/>
              <a:defRPr/>
            </a:pPr>
            <a:r>
              <a:rPr lang="fr-FR">
                <a:solidFill>
                  <a:schemeClr val="folHlink"/>
                </a:solidFill>
              </a:rPr>
              <a:t>Public</a:t>
            </a:r>
          </a:p>
          <a:p>
            <a:pPr marL="342900" indent="-342900">
              <a:lnSpc>
                <a:spcPct val="95000"/>
              </a:lnSpc>
              <a:buFontTx/>
              <a:buChar char="•"/>
              <a:defRPr/>
            </a:pPr>
            <a:r>
              <a:rPr lang="fr-FR">
                <a:solidFill>
                  <a:schemeClr val="folHlink"/>
                </a:solidFill>
              </a:rPr>
              <a:t>Classe:</a:t>
            </a:r>
          </a:p>
          <a:p>
            <a:pPr marL="742950" lvl="1" indent="-285750">
              <a:lnSpc>
                <a:spcPct val="95000"/>
              </a:lnSpc>
              <a:buFontTx/>
              <a:buChar char="–"/>
              <a:defRPr/>
            </a:pPr>
            <a:r>
              <a:rPr lang="fr-FR">
                <a:solidFill>
                  <a:schemeClr val="folHlink"/>
                </a:solidFill>
              </a:rPr>
              <a:t>Capital</a:t>
            </a:r>
          </a:p>
          <a:p>
            <a:pPr marL="742950" lvl="1" indent="-285750">
              <a:lnSpc>
                <a:spcPct val="95000"/>
              </a:lnSpc>
              <a:buFontTx/>
              <a:buChar char="–"/>
              <a:defRPr/>
            </a:pPr>
            <a:r>
              <a:rPr lang="fr-FR">
                <a:solidFill>
                  <a:schemeClr val="folHlink"/>
                </a:solidFill>
              </a:rPr>
              <a:t>Dette</a:t>
            </a:r>
          </a:p>
          <a:p>
            <a:pPr marL="742950" lvl="1" indent="-285750">
              <a:lnSpc>
                <a:spcPct val="95000"/>
              </a:lnSpc>
              <a:buFontTx/>
              <a:buChar char="–"/>
              <a:defRPr/>
            </a:pPr>
            <a:r>
              <a:rPr lang="fr-FR">
                <a:solidFill>
                  <a:schemeClr val="folHlink"/>
                </a:solidFill>
              </a:rPr>
              <a:t>Hybride</a:t>
            </a:r>
          </a:p>
          <a:p>
            <a:pPr marL="342900" indent="-342900">
              <a:lnSpc>
                <a:spcPct val="95000"/>
              </a:lnSpc>
              <a:buFontTx/>
              <a:buChar char="•"/>
              <a:defRPr/>
            </a:pPr>
            <a:r>
              <a:rPr lang="fr-FR">
                <a:solidFill>
                  <a:schemeClr val="folHlink"/>
                </a:solidFill>
              </a:rPr>
              <a:t>Type:</a:t>
            </a:r>
          </a:p>
          <a:p>
            <a:pPr marL="742950" lvl="1" indent="-285750">
              <a:lnSpc>
                <a:spcPct val="95000"/>
              </a:lnSpc>
              <a:buFontTx/>
              <a:buChar char="–"/>
              <a:defRPr/>
            </a:pPr>
            <a:r>
              <a:rPr lang="fr-FR">
                <a:solidFill>
                  <a:schemeClr val="folHlink"/>
                </a:solidFill>
              </a:rPr>
              <a:t>Action</a:t>
            </a:r>
          </a:p>
          <a:p>
            <a:pPr marL="742950" lvl="1" indent="-285750">
              <a:lnSpc>
                <a:spcPct val="95000"/>
              </a:lnSpc>
              <a:buFontTx/>
              <a:buChar char="–"/>
              <a:defRPr/>
            </a:pPr>
            <a:r>
              <a:rPr lang="fr-FR">
                <a:solidFill>
                  <a:schemeClr val="folHlink"/>
                </a:solidFill>
              </a:rPr>
              <a:t>Obligation</a:t>
            </a:r>
          </a:p>
          <a:p>
            <a:pPr marL="742950" lvl="1" indent="-285750">
              <a:lnSpc>
                <a:spcPct val="95000"/>
              </a:lnSpc>
              <a:buFontTx/>
              <a:buChar char="–"/>
              <a:defRPr/>
            </a:pPr>
            <a:r>
              <a:rPr lang="fr-FR">
                <a:solidFill>
                  <a:schemeClr val="folHlink"/>
                </a:solidFill>
              </a:rPr>
              <a:t>Convertible</a:t>
            </a:r>
          </a:p>
        </p:txBody>
      </p:sp>
    </p:spTree>
  </p:cSld>
  <p:clrMapOvr>
    <a:masterClrMapping/>
  </p:clrMapOvr>
  <p:transition>
    <p:random/>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fr-FR" smtClean="0"/>
              <a:t>Merci de Votre Attention</a:t>
            </a:r>
          </a:p>
        </p:txBody>
      </p:sp>
      <p:graphicFrame>
        <p:nvGraphicFramePr>
          <p:cNvPr id="2050" name="Object 3"/>
          <p:cNvGraphicFramePr>
            <a:graphicFrameLocks noChangeAspect="1"/>
          </p:cNvGraphicFramePr>
          <p:nvPr/>
        </p:nvGraphicFramePr>
        <p:xfrm>
          <a:off x="3962400" y="990600"/>
          <a:ext cx="2684463" cy="5867400"/>
        </p:xfrm>
        <a:graphic>
          <a:graphicData uri="http://schemas.openxmlformats.org/presentationml/2006/ole">
            <mc:AlternateContent xmlns:mc="http://schemas.openxmlformats.org/markup-compatibility/2006">
              <mc:Choice xmlns:v="urn:schemas-microsoft-com:vml" Requires="v">
                <p:oleObj spid="_x0000_s2056" name="Clip" r:id="rId4" imgW="2765160" imgH="6043320" progId="MS_ClipArt_Gallery.2">
                  <p:embed/>
                </p:oleObj>
              </mc:Choice>
              <mc:Fallback>
                <p:oleObj name="Clip" r:id="rId4" imgW="2765160" imgH="6043320" progId="MS_ClipArt_Gallery.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990600"/>
                        <a:ext cx="2684463" cy="586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2" name="Picture 4" descr="CHAMPGN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620963"/>
            <a:ext cx="4546600" cy="423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RUBA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143000"/>
            <a:ext cx="24257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TROPHE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72200" y="3124200"/>
            <a:ext cx="26543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fr-FR" smtClean="0"/>
              <a:t>Bibliographie</a:t>
            </a:r>
          </a:p>
        </p:txBody>
      </p:sp>
      <p:sp>
        <p:nvSpPr>
          <p:cNvPr id="184323" name="Rectangle 3"/>
          <p:cNvSpPr>
            <a:spLocks noGrp="1" noChangeArrowheads="1"/>
          </p:cNvSpPr>
          <p:nvPr>
            <p:ph type="body" idx="1"/>
          </p:nvPr>
        </p:nvSpPr>
        <p:spPr/>
        <p:txBody>
          <a:bodyPr/>
          <a:lstStyle/>
          <a:p>
            <a:r>
              <a:rPr lang="fr-FR" smtClean="0"/>
              <a:t>Petit Larousse Illustré, Larousse, Paris, 1997</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fr-FR" smtClean="0"/>
              <a:t>L ’Émission Publique I</a:t>
            </a:r>
          </a:p>
        </p:txBody>
      </p:sp>
      <p:sp>
        <p:nvSpPr>
          <p:cNvPr id="185347" name="Rectangle 3"/>
          <p:cNvSpPr>
            <a:spLocks noGrp="1" noChangeArrowheads="1"/>
          </p:cNvSpPr>
          <p:nvPr>
            <p:ph type="body" idx="1"/>
          </p:nvPr>
        </p:nvSpPr>
        <p:spPr/>
        <p:txBody>
          <a:bodyPr/>
          <a:lstStyle/>
          <a:p>
            <a:r>
              <a:rPr lang="fr-FR" smtClean="0"/>
              <a:t>La décision</a:t>
            </a:r>
          </a:p>
        </p:txBody>
      </p:sp>
    </p:spTree>
  </p:cSld>
  <p:clrMapOvr>
    <a:masterClrMapping/>
  </p:clrMapOvr>
  <p:transition>
    <p:random/>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fr-FR" smtClean="0"/>
              <a:t>La Mise en Bourse I</a:t>
            </a:r>
          </a:p>
        </p:txBody>
      </p:sp>
      <p:sp>
        <p:nvSpPr>
          <p:cNvPr id="186371" name="Rectangle 3"/>
          <p:cNvSpPr>
            <a:spLocks noGrp="1" noChangeArrowheads="1"/>
          </p:cNvSpPr>
          <p:nvPr>
            <p:ph type="body" idx="1"/>
          </p:nvPr>
        </p:nvSpPr>
        <p:spPr/>
        <p:txBody>
          <a:bodyPr/>
          <a:lstStyle/>
          <a:p>
            <a:endParaRPr lang="fr-FR" smtClean="0"/>
          </a:p>
        </p:txBody>
      </p:sp>
    </p:spTree>
  </p:cSld>
  <p:clrMapOvr>
    <a:masterClrMapping/>
  </p:clrMapOvr>
  <p:transition>
    <p:random/>
  </p:transition>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p:txBody>
          <a:bodyPr/>
          <a:lstStyle/>
          <a:p>
            <a:r>
              <a:rPr lang="fr-FR" smtClean="0"/>
              <a:t>Le Processus de Mise en Bourse</a:t>
            </a:r>
          </a:p>
        </p:txBody>
      </p:sp>
      <p:sp>
        <p:nvSpPr>
          <p:cNvPr id="187395" name="Rectangle 3"/>
          <p:cNvSpPr>
            <a:spLocks noGrp="1" noChangeArrowheads="1"/>
          </p:cNvSpPr>
          <p:nvPr>
            <p:ph type="subTitle" idx="1"/>
          </p:nvPr>
        </p:nvSpPr>
        <p:spPr/>
        <p:txBody>
          <a:bodyPr/>
          <a:lstStyle/>
          <a:p>
            <a:endParaRPr lang="fr-FR" smtClean="0"/>
          </a:p>
        </p:txBody>
      </p:sp>
    </p:spTree>
  </p:cSld>
  <p:clrMapOvr>
    <a:masterClrMapping/>
  </p:clrMapOvr>
  <p:transition spd="slow">
    <p:random/>
  </p:transition>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fr-FR" smtClean="0"/>
              <a:t>Le Contrat de Souscription (Underwriting Agreement)</a:t>
            </a:r>
          </a:p>
        </p:txBody>
      </p:sp>
      <p:sp>
        <p:nvSpPr>
          <p:cNvPr id="188419" name="Rectangle 3"/>
          <p:cNvSpPr>
            <a:spLocks noGrp="1" noChangeArrowheads="1"/>
          </p:cNvSpPr>
          <p:nvPr>
            <p:ph type="body" idx="1"/>
          </p:nvPr>
        </p:nvSpPr>
        <p:spPr/>
        <p:txBody>
          <a:bodyPr/>
          <a:lstStyle/>
          <a:p>
            <a:r>
              <a:rPr lang="fr-CH" smtClean="0"/>
              <a:t>Le Contrat de Souscription est l'engagement par lequel l'Émetteur et le Négociant Chef de File fixent les termes de l'offre, le Mode de Souscription et la Commission ou le Rabais au Chef de File et donc au Syndicat de Distribution de l'Émission.</a:t>
            </a:r>
            <a:endParaRPr lang="fr-FR" smtClean="0"/>
          </a:p>
        </p:txBody>
      </p:sp>
    </p:spTree>
  </p:cSld>
  <p:clrMapOvr>
    <a:masterClrMapping/>
  </p:clrMapOvr>
  <p:transition spd="slow">
    <p:random/>
  </p:transition>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fr-FR" smtClean="0"/>
              <a:t>Le Mode de Souscription (Underwriting Mode)</a:t>
            </a:r>
          </a:p>
        </p:txBody>
      </p:sp>
      <p:sp>
        <p:nvSpPr>
          <p:cNvPr id="189443" name="Rectangle 3"/>
          <p:cNvSpPr>
            <a:spLocks noGrp="1" noChangeArrowheads="1"/>
          </p:cNvSpPr>
          <p:nvPr>
            <p:ph type="body" idx="1"/>
          </p:nvPr>
        </p:nvSpPr>
        <p:spPr/>
        <p:txBody>
          <a:bodyPr/>
          <a:lstStyle/>
          <a:p>
            <a:pPr>
              <a:buFontTx/>
              <a:buNone/>
            </a:pPr>
            <a:r>
              <a:rPr lang="fr-CH" smtClean="0"/>
              <a:t>Le Mode de Souscription peut être l'un des suivants:</a:t>
            </a:r>
          </a:p>
          <a:p>
            <a:r>
              <a:rPr lang="fr-FR" smtClean="0"/>
              <a:t>Souscription à Obligation de Moyens</a:t>
            </a:r>
            <a:br>
              <a:rPr lang="fr-FR" smtClean="0"/>
            </a:br>
            <a:r>
              <a:rPr lang="fr-FR" smtClean="0"/>
              <a:t>(Best Effort Underwriting)</a:t>
            </a:r>
          </a:p>
          <a:p>
            <a:r>
              <a:rPr lang="fr-FR" smtClean="0"/>
              <a:t>Souscription ou Engagement Ferme</a:t>
            </a:r>
            <a:br>
              <a:rPr lang="fr-FR" smtClean="0"/>
            </a:br>
            <a:r>
              <a:rPr lang="fr-FR" smtClean="0"/>
              <a:t>(Firm or Firm Commitment Underwriting)</a:t>
            </a:r>
          </a:p>
          <a:p>
            <a:r>
              <a:rPr lang="fr-FR" smtClean="0"/>
              <a:t>Souscription à Engagement d'Appui (Standby Commitment Underwriting)</a:t>
            </a:r>
          </a:p>
          <a:p>
            <a:r>
              <a:rPr lang="fr-FR" smtClean="0"/>
              <a:t>Tout ou Rien (All or Nothing Underwriting)</a:t>
            </a:r>
          </a:p>
          <a:p>
            <a:r>
              <a:rPr lang="fr-FR" smtClean="0"/>
              <a:t>Mini / Max (Mini / Max Underwriting)</a:t>
            </a:r>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r-FR" smtClean="0"/>
              <a:t>Les Sources de Financement I</a:t>
            </a:r>
          </a:p>
        </p:txBody>
      </p:sp>
      <p:sp>
        <p:nvSpPr>
          <p:cNvPr id="26627" name="Rectangle 3"/>
          <p:cNvSpPr>
            <a:spLocks noGrp="1" noChangeArrowheads="1"/>
          </p:cNvSpPr>
          <p:nvPr>
            <p:ph type="body" idx="1"/>
          </p:nvPr>
        </p:nvSpPr>
        <p:spPr/>
        <p:txBody>
          <a:bodyPr lIns="0" rIns="0"/>
          <a:lstStyle/>
          <a:p>
            <a:pPr marL="374650" indent="-374650">
              <a:buFontTx/>
              <a:buNone/>
            </a:pPr>
            <a:r>
              <a:rPr lang="fr-FR" smtClean="0"/>
              <a:t>	Il existe plusieurs Sources de Financement, chacune correspondant à un Type de Capital, à un Type d’Investisseur et donc à un profil psychologique spécifique:</a:t>
            </a:r>
          </a:p>
          <a:p>
            <a:pPr marL="374650" indent="-374650"/>
            <a:r>
              <a:rPr lang="fr-FR" smtClean="0"/>
              <a:t>Le Financement Affectif (Love Money) </a:t>
            </a:r>
          </a:p>
          <a:p>
            <a:pPr marL="374650" indent="-374650"/>
            <a:r>
              <a:rPr lang="fr-FR" smtClean="0"/>
              <a:t>Le Financement à Haut Risque (Adventure Money)</a:t>
            </a:r>
          </a:p>
          <a:p>
            <a:pPr marL="374650" indent="-374650"/>
            <a:r>
              <a:rPr lang="fr-FR" smtClean="0"/>
              <a:t>Le Capital-Risque (Venture Capital)</a:t>
            </a:r>
          </a:p>
          <a:p>
            <a:pPr marL="374650" indent="-374650"/>
            <a:r>
              <a:rPr lang="fr-FR" smtClean="0"/>
              <a:t>Le Financement sur Gage (Secured Capital)</a:t>
            </a:r>
          </a:p>
          <a:p>
            <a:pPr marL="374650" indent="-374650"/>
            <a:r>
              <a:rPr lang="fr-FR" smtClean="0"/>
              <a:t>Le Financement Stratégique (Corporate Partners) </a:t>
            </a:r>
          </a:p>
        </p:txBody>
      </p:sp>
    </p:spTree>
  </p:cSld>
  <p:clrMapOvr>
    <a:masterClrMapping/>
  </p:clrMapOvr>
  <p:transition spd="slow">
    <p:random/>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0" y="0"/>
            <a:ext cx="9144000" cy="1143000"/>
          </a:xfrm>
        </p:spPr>
        <p:txBody>
          <a:bodyPr/>
          <a:lstStyle/>
          <a:p>
            <a:r>
              <a:rPr lang="fr-FR" smtClean="0"/>
              <a:t>Souscription à Obligation de Moyens (Best Effort Underwriting)</a:t>
            </a:r>
          </a:p>
        </p:txBody>
      </p:sp>
      <p:sp>
        <p:nvSpPr>
          <p:cNvPr id="190467" name="Rectangle 3"/>
          <p:cNvSpPr>
            <a:spLocks noGrp="1" noChangeArrowheads="1"/>
          </p:cNvSpPr>
          <p:nvPr>
            <p:ph type="body" idx="1"/>
          </p:nvPr>
        </p:nvSpPr>
        <p:spPr/>
        <p:txBody>
          <a:bodyPr/>
          <a:lstStyle/>
          <a:p>
            <a:r>
              <a:rPr lang="fr-FR" smtClean="0"/>
              <a:t>Dans ce Mode de Souscription, le Négociant Chef de File et le Syndicat de Distribution de l'Émission ne sont soumis qu'à une obligation de moyens et non de résultat.</a:t>
            </a:r>
          </a:p>
        </p:txBody>
      </p:sp>
    </p:spTree>
  </p:cSld>
  <p:clrMapOvr>
    <a:masterClrMapping/>
  </p:clrMapOvr>
  <p:transition spd="slow">
    <p:random/>
  </p:transition>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0"/>
            <a:ext cx="9144000" cy="1143000"/>
          </a:xfrm>
        </p:spPr>
        <p:txBody>
          <a:bodyPr/>
          <a:lstStyle/>
          <a:p>
            <a:r>
              <a:rPr lang="fr-FR" smtClean="0"/>
              <a:t>Souscription ou Engagement Ferme (Firm/Firm Commitment Underwriting)</a:t>
            </a:r>
          </a:p>
        </p:txBody>
      </p:sp>
      <p:sp>
        <p:nvSpPr>
          <p:cNvPr id="191491" name="Rectangle 3"/>
          <p:cNvSpPr>
            <a:spLocks noGrp="1" noChangeArrowheads="1"/>
          </p:cNvSpPr>
          <p:nvPr>
            <p:ph type="body" idx="1"/>
          </p:nvPr>
        </p:nvSpPr>
        <p:spPr/>
        <p:txBody>
          <a:bodyPr/>
          <a:lstStyle/>
          <a:p>
            <a:r>
              <a:rPr lang="fr-FR" smtClean="0"/>
              <a:t>Dans ce Mode de Souscription, le Négociant Chef de File et le Syndicat de Distribution de l'Émission sont soumis à une obligation de résultat absolue, puisqu'ils achètent la totalité des Titres de l'Émission  et ne procèdent à la Distribution qu'après cet achat. </a:t>
            </a:r>
          </a:p>
        </p:txBody>
      </p:sp>
    </p:spTree>
  </p:cSld>
  <p:clrMapOvr>
    <a:masterClrMapping/>
  </p:clrMapOvr>
  <p:transition spd="slow">
    <p:random/>
  </p:transition>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0" y="0"/>
            <a:ext cx="9144000" cy="1143000"/>
          </a:xfrm>
        </p:spPr>
        <p:txBody>
          <a:bodyPr/>
          <a:lstStyle/>
          <a:p>
            <a:r>
              <a:rPr lang="fr-FR" smtClean="0"/>
              <a:t>Souscription à Engagement d'Appui (Standby Commitment Underwriting)</a:t>
            </a:r>
          </a:p>
        </p:txBody>
      </p:sp>
      <p:sp>
        <p:nvSpPr>
          <p:cNvPr id="192515" name="Rectangle 3"/>
          <p:cNvSpPr>
            <a:spLocks noGrp="1" noChangeArrowheads="1"/>
          </p:cNvSpPr>
          <p:nvPr>
            <p:ph type="body" idx="1"/>
          </p:nvPr>
        </p:nvSpPr>
        <p:spPr/>
        <p:txBody>
          <a:bodyPr/>
          <a:lstStyle/>
          <a:p>
            <a:r>
              <a:rPr lang="fr-FR" smtClean="0"/>
              <a:t>Dans ce Mode de Souscription, le Négociant Chef de File et le Syndicat de Distribution de l'Émission sont soumis à une obligation de résultat, puisqu'au terme de la période de Distribution de l'Émission, ils s'engagent à acheter la totalité des Titres de l'Émission qu'ils n'auront pas réussi à vendre pendant cette période.</a:t>
            </a:r>
          </a:p>
          <a:p>
            <a:r>
              <a:rPr lang="fr-FR" smtClean="0"/>
              <a:t>Ils peuvent toutefois les revendre immédiatement après.</a:t>
            </a:r>
          </a:p>
        </p:txBody>
      </p:sp>
    </p:spTree>
  </p:cSld>
  <p:clrMapOvr>
    <a:masterClrMapping/>
  </p:clrMapOvr>
  <p:transition spd="slow">
    <p:random/>
  </p:transition>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fr-FR" smtClean="0"/>
              <a:t>Tout ou Rien</a:t>
            </a:r>
            <a:br>
              <a:rPr lang="fr-FR" smtClean="0"/>
            </a:br>
            <a:r>
              <a:rPr lang="fr-FR" smtClean="0"/>
              <a:t>(All or Nothing Underwriting)</a:t>
            </a:r>
          </a:p>
        </p:txBody>
      </p:sp>
      <p:sp>
        <p:nvSpPr>
          <p:cNvPr id="193539" name="Rectangle 3"/>
          <p:cNvSpPr>
            <a:spLocks noGrp="1" noChangeArrowheads="1"/>
          </p:cNvSpPr>
          <p:nvPr>
            <p:ph type="body" idx="1"/>
          </p:nvPr>
        </p:nvSpPr>
        <p:spPr/>
        <p:txBody>
          <a:bodyPr/>
          <a:lstStyle/>
          <a:p>
            <a:r>
              <a:rPr lang="fr-FR" smtClean="0"/>
              <a:t>Dans ce Mode de Souscription, la Distribution de l'Émission est soumise à une obligation de résultat portant sur un volume prédéfini de capital, à savoir la totalité des Titres de l'Émission au Prix d'Émission stipulé, donnant le Produit Brut de l'Émission.</a:t>
            </a:r>
          </a:p>
          <a:p>
            <a:r>
              <a:rPr lang="fr-FR" smtClean="0"/>
              <a:t>Selon les termes du Contrat de Souscription, si la totalité des titres de l'Émission n'est pas vendue ou que le Produit Brut n'est pas atteint, la Distribution de l'Émission est annulée et les Titres de l'Émission restitués à l'Émetteur.</a:t>
            </a:r>
          </a:p>
          <a:p>
            <a:endParaRPr lang="fr-FR" smtClean="0"/>
          </a:p>
        </p:txBody>
      </p:sp>
    </p:spTree>
  </p:cSld>
  <p:clrMapOvr>
    <a:masterClrMapping/>
  </p:clrMapOvr>
  <p:transition spd="slow">
    <p:random/>
  </p:transition>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fr-FR" smtClean="0"/>
              <a:t>Mini / Max (Mini / Max Underwriting)</a:t>
            </a:r>
          </a:p>
        </p:txBody>
      </p:sp>
      <p:sp>
        <p:nvSpPr>
          <p:cNvPr id="194563" name="Rectangle 3"/>
          <p:cNvSpPr>
            <a:spLocks noGrp="1" noChangeArrowheads="1"/>
          </p:cNvSpPr>
          <p:nvPr>
            <p:ph type="body" idx="1"/>
          </p:nvPr>
        </p:nvSpPr>
        <p:spPr>
          <a:xfrm>
            <a:off x="0" y="1676400"/>
            <a:ext cx="9144000" cy="4419600"/>
          </a:xfrm>
        </p:spPr>
        <p:txBody>
          <a:bodyPr/>
          <a:lstStyle/>
          <a:p>
            <a:pPr>
              <a:spcBef>
                <a:spcPct val="10000"/>
              </a:spcBef>
            </a:pPr>
            <a:r>
              <a:rPr lang="fr-FR" smtClean="0"/>
              <a:t>Dans ce Mode de Souscription, le Syndicat de Distribution de l'Émission est soumis à deux obligations de résultat pour la Distribution de l'Émission.  </a:t>
            </a:r>
          </a:p>
          <a:p>
            <a:pPr>
              <a:spcBef>
                <a:spcPct val="10000"/>
              </a:spcBef>
            </a:pPr>
            <a:r>
              <a:rPr lang="fr-FR" smtClean="0"/>
              <a:t>La première obligation porte sur un volume prédéfini de capital, représentant un montant de Souscription minimal sans lequel la Distribution de l'Émission est annulée et les Titres de l'Émission restitués à l'Émetteur.</a:t>
            </a:r>
          </a:p>
          <a:p>
            <a:pPr>
              <a:spcBef>
                <a:spcPct val="10000"/>
              </a:spcBef>
            </a:pPr>
            <a:r>
              <a:rPr lang="fr-FR" smtClean="0"/>
              <a:t>La seconde obligation porte sur un volume prédéfini de capital, représentant un montant de Souscription maximal limite au-delà duquel l'Émetteur peut refuser tout ou partie de la Souscription et donc de la Distribution de l'Émission.</a:t>
            </a:r>
          </a:p>
          <a:p>
            <a:endParaRPr lang="fr-FR" smtClean="0"/>
          </a:p>
        </p:txBody>
      </p:sp>
    </p:spTree>
  </p:cSld>
  <p:clrMapOvr>
    <a:masterClrMapping/>
  </p:clrMapOvr>
  <p:transition spd="slow">
    <p:random/>
  </p:transition>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0"/>
            <a:ext cx="9144000" cy="1371600"/>
          </a:xfrm>
        </p:spPr>
        <p:txBody>
          <a:bodyPr/>
          <a:lstStyle/>
          <a:p>
            <a:r>
              <a:rPr lang="fr-FR" smtClean="0"/>
              <a:t>La Déclaration d'Enregistrement I (Registration Statement)</a:t>
            </a:r>
          </a:p>
        </p:txBody>
      </p:sp>
      <p:sp>
        <p:nvSpPr>
          <p:cNvPr id="195587" name="Rectangle 3"/>
          <p:cNvSpPr>
            <a:spLocks noGrp="1" noChangeArrowheads="1"/>
          </p:cNvSpPr>
          <p:nvPr>
            <p:ph type="body" idx="1"/>
          </p:nvPr>
        </p:nvSpPr>
        <p:spPr>
          <a:xfrm>
            <a:off x="381000" y="1600200"/>
            <a:ext cx="8763000" cy="4495800"/>
          </a:xfrm>
        </p:spPr>
        <p:txBody>
          <a:bodyPr/>
          <a:lstStyle/>
          <a:p>
            <a:pPr>
              <a:spcBef>
                <a:spcPct val="10000"/>
              </a:spcBef>
            </a:pPr>
            <a:r>
              <a:rPr lang="fr-FR" smtClean="0"/>
              <a:t>Tout Émetteur ou Prétendant désirant se faire coter sur un Marché Boursier américain pour la première fois doit déposer une Déclaration d'Enregistrement à la Securities &amp; Exchange Commission, en général sur Formulaire 20 ou 20 F / 10 ou 10F si l'Émetteur est étranger.</a:t>
            </a:r>
          </a:p>
          <a:p>
            <a:r>
              <a:rPr lang="fr-FR" smtClean="0"/>
              <a:t>La Déclaration d'Enregistrement se divise en trois parties:</a:t>
            </a:r>
          </a:p>
          <a:p>
            <a:pPr lvl="1"/>
            <a:r>
              <a:rPr lang="fr-FR" smtClean="0"/>
              <a:t>Le Prospectus (Prospectus)</a:t>
            </a:r>
          </a:p>
          <a:p>
            <a:pPr lvl="1"/>
            <a:r>
              <a:rPr lang="fr-FR" smtClean="0"/>
              <a:t>Le Dossier de Diligence ou de Support</a:t>
            </a:r>
            <a:br>
              <a:rPr lang="fr-FR" smtClean="0"/>
            </a:br>
            <a:r>
              <a:rPr lang="fr-FR" smtClean="0"/>
              <a:t>(Due Diligence File)</a:t>
            </a:r>
          </a:p>
          <a:p>
            <a:pPr lvl="1"/>
            <a:r>
              <a:rPr lang="fr-FR" smtClean="0"/>
              <a:t>Les Données Techniques et d'Enregistrement (Technical &amp; Registration Data)</a:t>
            </a:r>
          </a:p>
        </p:txBody>
      </p:sp>
    </p:spTree>
  </p:cSld>
  <p:clrMapOvr>
    <a:masterClrMapping/>
  </p:clrMapOvr>
  <p:transition spd="slow">
    <p:random/>
  </p:transition>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0" y="0"/>
            <a:ext cx="9144000" cy="1143000"/>
          </a:xfrm>
        </p:spPr>
        <p:txBody>
          <a:bodyPr/>
          <a:lstStyle/>
          <a:p>
            <a:r>
              <a:rPr lang="fr-FR" smtClean="0"/>
              <a:t>La Déclaration d'Enregistrement II</a:t>
            </a:r>
            <a:br>
              <a:rPr lang="fr-FR" smtClean="0"/>
            </a:br>
            <a:r>
              <a:rPr lang="fr-FR" smtClean="0"/>
              <a:t>Le Prospectus (Prospectus) I</a:t>
            </a:r>
          </a:p>
        </p:txBody>
      </p:sp>
      <p:sp>
        <p:nvSpPr>
          <p:cNvPr id="196611" name="Rectangle 3"/>
          <p:cNvSpPr>
            <a:spLocks noGrp="1" noChangeArrowheads="1"/>
          </p:cNvSpPr>
          <p:nvPr>
            <p:ph type="body" idx="1"/>
          </p:nvPr>
        </p:nvSpPr>
        <p:spPr>
          <a:xfrm>
            <a:off x="381000" y="1752600"/>
            <a:ext cx="8763000" cy="5105400"/>
          </a:xfrm>
        </p:spPr>
        <p:txBody>
          <a:bodyPr/>
          <a:lstStyle/>
          <a:p>
            <a:pPr>
              <a:buFontTx/>
              <a:buNone/>
            </a:pPr>
            <a:r>
              <a:rPr lang="fr-FR" smtClean="0"/>
              <a:t>Le Prospectus doit être rédigé sous le contrôle de la Securities &amp; Exchange Commission.</a:t>
            </a:r>
          </a:p>
          <a:p>
            <a:pPr>
              <a:buFontTx/>
              <a:buNone/>
            </a:pPr>
            <a:r>
              <a:rPr lang="fr-FR" smtClean="0"/>
              <a:t> Il est diffusé auprès des Investisseurs et doit contenir les informations relevantes et suffisantes nécessaires à l'Investisseur pour prendre une décision d'investissement éclairée.</a:t>
            </a:r>
          </a:p>
          <a:p>
            <a:pPr>
              <a:buFontTx/>
              <a:buNone/>
            </a:pPr>
            <a:r>
              <a:rPr lang="fr-FR" smtClean="0"/>
              <a:t>1. Description de l'Émetteur, de son activité et de sa situation financière.</a:t>
            </a:r>
          </a:p>
          <a:p>
            <a:pPr>
              <a:buFontTx/>
              <a:buNone/>
            </a:pPr>
            <a:r>
              <a:rPr lang="fr-FR" smtClean="0"/>
              <a:t>2. Description des Titres de l'Émission et du mode de financement.</a:t>
            </a:r>
          </a:p>
          <a:p>
            <a:pPr>
              <a:buFontTx/>
              <a:buNone/>
            </a:pPr>
            <a:r>
              <a:rPr lang="fr-FR" smtClean="0"/>
              <a:t>3. Résumé des Facteurs de Risques liés à l'Introduction.</a:t>
            </a:r>
          </a:p>
        </p:txBody>
      </p:sp>
    </p:spTree>
  </p:cSld>
  <p:clrMapOvr>
    <a:masterClrMapping/>
  </p:clrMapOvr>
  <p:transition spd="slow">
    <p:random/>
  </p:transition>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0"/>
            <a:ext cx="9144000" cy="1295400"/>
          </a:xfrm>
        </p:spPr>
        <p:txBody>
          <a:bodyPr/>
          <a:lstStyle/>
          <a:p>
            <a:r>
              <a:rPr lang="fr-FR" smtClean="0"/>
              <a:t>La Déclaration d'Enregistrement III</a:t>
            </a:r>
            <a:br>
              <a:rPr lang="fr-FR" smtClean="0"/>
            </a:br>
            <a:r>
              <a:rPr lang="fr-FR" smtClean="0"/>
              <a:t>Le Prospectus (Prospectus) II</a:t>
            </a:r>
          </a:p>
        </p:txBody>
      </p:sp>
      <p:sp>
        <p:nvSpPr>
          <p:cNvPr id="197635" name="Rectangle 3"/>
          <p:cNvSpPr>
            <a:spLocks noGrp="1" noChangeArrowheads="1"/>
          </p:cNvSpPr>
          <p:nvPr>
            <p:ph type="body" idx="1"/>
          </p:nvPr>
        </p:nvSpPr>
        <p:spPr>
          <a:xfrm>
            <a:off x="381000" y="1828800"/>
            <a:ext cx="8763000" cy="4267200"/>
          </a:xfrm>
        </p:spPr>
        <p:txBody>
          <a:bodyPr/>
          <a:lstStyle/>
          <a:p>
            <a:pPr>
              <a:buFontTx/>
              <a:buNone/>
            </a:pPr>
            <a:r>
              <a:rPr lang="fr-FR" smtClean="0"/>
              <a:t>4. Utilisation du Produit de l'Émission, c'est-à-dire des capitaux levés.</a:t>
            </a:r>
          </a:p>
          <a:p>
            <a:pPr>
              <a:buFontTx/>
              <a:buNone/>
            </a:pPr>
            <a:r>
              <a:rPr lang="fr-FR" smtClean="0"/>
              <a:t>5. Facteurs déterminant et méthode de calcul du Prix d'Émission ou indication de Prix Arbitraire.</a:t>
            </a:r>
          </a:p>
          <a:p>
            <a:pPr>
              <a:buFontTx/>
              <a:buNone/>
            </a:pPr>
            <a:r>
              <a:rPr lang="fr-FR" smtClean="0"/>
              <a:t>6. Dilution du Capital due à l'Émission des Titres.</a:t>
            </a:r>
          </a:p>
          <a:p>
            <a:pPr>
              <a:buFontTx/>
              <a:buNone/>
            </a:pPr>
            <a:r>
              <a:rPr lang="fr-FR" smtClean="0"/>
              <a:t>7. Actionnariat et relations de l'actionnariat avec l'Émetteur.</a:t>
            </a:r>
          </a:p>
          <a:p>
            <a:pPr>
              <a:buFontTx/>
              <a:buNone/>
            </a:pPr>
            <a:r>
              <a:rPr lang="fr-FR" smtClean="0"/>
              <a:t>8. Initiés et relations des Initiés avec l'Émetteur.</a:t>
            </a:r>
          </a:p>
          <a:p>
            <a:pPr>
              <a:buFontTx/>
              <a:buNone/>
            </a:pPr>
            <a:r>
              <a:rPr lang="fr-FR" smtClean="0"/>
              <a:t>9. Plan de Distribution des Titres de l'Émission.</a:t>
            </a:r>
          </a:p>
          <a:p>
            <a:endParaRPr lang="fr-FR" smtClean="0"/>
          </a:p>
        </p:txBody>
      </p:sp>
    </p:spTree>
  </p:cSld>
  <p:clrMapOvr>
    <a:masterClrMapping/>
  </p:clrMapOvr>
  <p:transition spd="slow">
    <p:random/>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0" y="0"/>
            <a:ext cx="9144000" cy="1219200"/>
          </a:xfrm>
        </p:spPr>
        <p:txBody>
          <a:bodyPr/>
          <a:lstStyle/>
          <a:p>
            <a:r>
              <a:rPr lang="fr-FR" smtClean="0"/>
              <a:t>La Déclaration d'Enregistrement IV</a:t>
            </a:r>
            <a:br>
              <a:rPr lang="fr-FR" smtClean="0"/>
            </a:br>
            <a:r>
              <a:rPr lang="fr-FR" smtClean="0"/>
              <a:t>Le Prospectus (Prospectus) III</a:t>
            </a:r>
          </a:p>
        </p:txBody>
      </p:sp>
      <p:sp>
        <p:nvSpPr>
          <p:cNvPr id="198659" name="Rectangle 3"/>
          <p:cNvSpPr>
            <a:spLocks noGrp="1" noChangeArrowheads="1"/>
          </p:cNvSpPr>
          <p:nvPr>
            <p:ph type="body" idx="1"/>
          </p:nvPr>
        </p:nvSpPr>
        <p:spPr>
          <a:xfrm>
            <a:off x="685800" y="1981200"/>
            <a:ext cx="8001000" cy="4114800"/>
          </a:xfrm>
        </p:spPr>
        <p:txBody>
          <a:bodyPr/>
          <a:lstStyle/>
          <a:p>
            <a:pPr>
              <a:buFontTx/>
              <a:buNone/>
            </a:pPr>
            <a:r>
              <a:rPr lang="fr-FR" smtClean="0"/>
              <a:t>10. Description du fonctionnement du Syndicat (Type de compte etc…)</a:t>
            </a:r>
          </a:p>
          <a:p>
            <a:pPr>
              <a:buFontTx/>
              <a:buNone/>
            </a:pPr>
            <a:r>
              <a:rPr lang="fr-FR" smtClean="0"/>
              <a:t>11. L'indemnité des Dirigeants liés au risques de l'Introduction en Bourse.</a:t>
            </a:r>
          </a:p>
          <a:p>
            <a:pPr>
              <a:buFontTx/>
              <a:buNone/>
            </a:pPr>
            <a:r>
              <a:rPr lang="fr-FR" smtClean="0"/>
              <a:t>12. En plus, l'Émetteur étranger doit fournir des informations complémentaires spécifiques à sa problématique technique, juridique, comptable, de devises, de risque politique ou de renseignement propre au contexte de son pays.</a:t>
            </a:r>
          </a:p>
        </p:txBody>
      </p:sp>
    </p:spTree>
  </p:cSld>
  <p:clrMapOvr>
    <a:masterClrMapping/>
  </p:clrMapOvr>
  <p:transition spd="slow">
    <p:random/>
  </p:transition>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fr-FR" smtClean="0"/>
              <a:t>Le Dossier de Diligence ou de Support (Due Diligence File)</a:t>
            </a:r>
          </a:p>
        </p:txBody>
      </p:sp>
      <p:sp>
        <p:nvSpPr>
          <p:cNvPr id="199683" name="Rectangle 3"/>
          <p:cNvSpPr>
            <a:spLocks noGrp="1" noChangeArrowheads="1"/>
          </p:cNvSpPr>
          <p:nvPr>
            <p:ph type="body" idx="1"/>
          </p:nvPr>
        </p:nvSpPr>
        <p:spPr>
          <a:xfrm>
            <a:off x="381000" y="1371600"/>
            <a:ext cx="8305800" cy="4724400"/>
          </a:xfrm>
        </p:spPr>
        <p:txBody>
          <a:bodyPr/>
          <a:lstStyle/>
          <a:p>
            <a:pPr>
              <a:buFontTx/>
              <a:buNone/>
            </a:pPr>
            <a:r>
              <a:rPr lang="fr-FR" smtClean="0"/>
              <a:t>Le Dossier de Diligence contient:</a:t>
            </a:r>
          </a:p>
          <a:p>
            <a:pPr>
              <a:buFontTx/>
              <a:buNone/>
            </a:pPr>
            <a:r>
              <a:rPr lang="fr-FR" smtClean="0"/>
              <a:t>1. Tous les documents de preuves et de diligence supportant les affirmations faites dans le Prospectus.</a:t>
            </a:r>
          </a:p>
          <a:p>
            <a:pPr>
              <a:buFontTx/>
              <a:buNone/>
            </a:pPr>
            <a:r>
              <a:rPr lang="fr-FR" smtClean="0"/>
              <a:t>2. Les coûts d'Émission et de Distribution de l'Émission.</a:t>
            </a:r>
          </a:p>
          <a:p>
            <a:pPr>
              <a:buFontTx/>
              <a:buNone/>
            </a:pPr>
            <a:r>
              <a:rPr lang="fr-FR" smtClean="0"/>
              <a:t>3. Les ventes récentes de Titres non enregistrés à la SEC.</a:t>
            </a:r>
          </a:p>
          <a:p>
            <a:pPr>
              <a:buFontTx/>
              <a:buNone/>
            </a:pPr>
            <a:r>
              <a:rPr lang="fr-FR" smtClean="0"/>
              <a:t>4. Les opinions légales et expertises ayant trait à l'Introduction.</a:t>
            </a:r>
          </a:p>
          <a:p>
            <a:pPr>
              <a:buFontTx/>
              <a:buNone/>
            </a:pPr>
            <a:r>
              <a:rPr lang="fr-FR" smtClean="0"/>
              <a:t>Ces informations ne sont pas remises aux Investisseurs mais peuvent être consultées à la SEC ou sur son site Internet.</a:t>
            </a: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r-FR" smtClean="0"/>
              <a:t>L’Admission au Financement</a:t>
            </a:r>
            <a:br>
              <a:rPr lang="fr-FR" smtClean="0"/>
            </a:br>
            <a:r>
              <a:rPr lang="fr-FR" smtClean="0"/>
              <a:t>Les Critères</a:t>
            </a:r>
          </a:p>
        </p:txBody>
      </p:sp>
      <p:sp>
        <p:nvSpPr>
          <p:cNvPr id="27651" name="Rectangle 3"/>
          <p:cNvSpPr>
            <a:spLocks noGrp="1" noChangeArrowheads="1"/>
          </p:cNvSpPr>
          <p:nvPr>
            <p:ph type="body" idx="1"/>
          </p:nvPr>
        </p:nvSpPr>
        <p:spPr/>
        <p:txBody>
          <a:bodyPr/>
          <a:lstStyle/>
          <a:p>
            <a:r>
              <a:rPr lang="fr-FR" smtClean="0"/>
              <a:t>Pour que la Société soit admise comme Émetteur par le Financier et par la Communauté Financière elle doit répondre aux critères suivants:</a:t>
            </a:r>
          </a:p>
          <a:p>
            <a:pPr lvl="1"/>
            <a:r>
              <a:rPr lang="fr-FR" smtClean="0"/>
              <a:t>Opérer dans un Marché Porteur.</a:t>
            </a:r>
          </a:p>
          <a:p>
            <a:pPr lvl="1"/>
            <a:r>
              <a:rPr lang="fr-FR" smtClean="0"/>
              <a:t>Avoir une Équipe Dirigeante Compétente.</a:t>
            </a:r>
          </a:p>
          <a:p>
            <a:pPr lvl="1"/>
            <a:r>
              <a:rPr lang="fr-FR" smtClean="0"/>
              <a:t>Etre Internationale ou au moins présente dans le pays de cotation, généralement les États-Unis.</a:t>
            </a:r>
          </a:p>
          <a:p>
            <a:pPr lvl="1"/>
            <a:r>
              <a:rPr lang="fr-FR" smtClean="0"/>
              <a:t>Être Transparente.</a:t>
            </a:r>
          </a:p>
          <a:p>
            <a:pPr lvl="1"/>
            <a:r>
              <a:rPr lang="fr-FR" smtClean="0"/>
              <a:t>Avoir un Caractère unique ou un Avantage Compétitif sérieux.</a:t>
            </a:r>
          </a:p>
          <a:p>
            <a:pPr lvl="1"/>
            <a:r>
              <a:rPr lang="fr-FR" smtClean="0"/>
              <a:t>Ne pas être un One-Man Show !</a:t>
            </a:r>
          </a:p>
        </p:txBody>
      </p:sp>
    </p:spTree>
  </p:cSld>
  <p:clrMapOvr>
    <a:masterClrMapping/>
  </p:clrMapOvr>
  <p:transition spd="slow">
    <p:random/>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0" y="0"/>
            <a:ext cx="9144000" cy="1981200"/>
          </a:xfrm>
        </p:spPr>
        <p:txBody>
          <a:bodyPr/>
          <a:lstStyle/>
          <a:p>
            <a:r>
              <a:rPr lang="fr-FR" smtClean="0"/>
              <a:t>Les Données Techniques et d'Enregistrement</a:t>
            </a:r>
            <a:br>
              <a:rPr lang="fr-FR" smtClean="0"/>
            </a:br>
            <a:r>
              <a:rPr lang="fr-FR" smtClean="0"/>
              <a:t>(Technical &amp; Registration Data)</a:t>
            </a:r>
          </a:p>
        </p:txBody>
      </p:sp>
      <p:sp>
        <p:nvSpPr>
          <p:cNvPr id="200707" name="Rectangle 3"/>
          <p:cNvSpPr>
            <a:spLocks noGrp="1" noChangeArrowheads="1"/>
          </p:cNvSpPr>
          <p:nvPr>
            <p:ph type="body" idx="1"/>
          </p:nvPr>
        </p:nvSpPr>
        <p:spPr>
          <a:xfrm>
            <a:off x="685800" y="2209800"/>
            <a:ext cx="8001000" cy="3886200"/>
          </a:xfrm>
        </p:spPr>
        <p:txBody>
          <a:bodyPr/>
          <a:lstStyle/>
          <a:p>
            <a:r>
              <a:rPr lang="fr-FR" smtClean="0"/>
              <a:t>Cette partie comprend des données qui n'ont aucune utilité pour le public ou les Investisseurs mais qui comprend les renseignements nécessaires à la SEC pour enregistrer l'Émetteur (données juridiques) et le surveiller (ex. lieux et formats de stockage des données comptables etc…)</a:t>
            </a:r>
          </a:p>
        </p:txBody>
      </p:sp>
    </p:spTree>
  </p:cSld>
  <p:clrMapOvr>
    <a:masterClrMapping/>
  </p:clrMapOvr>
  <p:transition spd="slow">
    <p:random/>
  </p:transition>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1600200"/>
          </a:xfrm>
        </p:spPr>
        <p:txBody>
          <a:bodyPr lIns="0" rIns="0"/>
          <a:lstStyle/>
          <a:p>
            <a:r>
              <a:rPr lang="fr-FR" smtClean="0"/>
              <a:t>Les Lettres de Commentaires de la SEC</a:t>
            </a:r>
            <a:br>
              <a:rPr lang="fr-FR" smtClean="0"/>
            </a:br>
            <a:r>
              <a:rPr lang="fr-FR" smtClean="0"/>
              <a:t>(SEC Comment Letter)</a:t>
            </a:r>
          </a:p>
        </p:txBody>
      </p:sp>
      <p:sp>
        <p:nvSpPr>
          <p:cNvPr id="201731" name="Rectangle 3"/>
          <p:cNvSpPr>
            <a:spLocks noGrp="1" noChangeArrowheads="1"/>
          </p:cNvSpPr>
          <p:nvPr>
            <p:ph type="body" idx="1"/>
          </p:nvPr>
        </p:nvSpPr>
        <p:spPr>
          <a:xfrm>
            <a:off x="685800" y="2743200"/>
            <a:ext cx="8001000" cy="3352800"/>
          </a:xfrm>
        </p:spPr>
        <p:txBody>
          <a:bodyPr/>
          <a:lstStyle/>
          <a:p>
            <a:r>
              <a:rPr lang="fr-FR" smtClean="0"/>
              <a:t>Les Lettres de Commentaires émanent de la SEC et énumèrent les points de la Déclaration d'Enregistrement non conformes à la législation. </a:t>
            </a:r>
          </a:p>
          <a:p>
            <a:r>
              <a:rPr lang="fr-FR" smtClean="0"/>
              <a:t>Virtuellement toutes les Déclarations d'Enregistrement des nouveaux Émetteurs reçoivent au moins deux de ces lettres, mais il n'est pas rare qu'ils en reçoivent jusqu'à une dizaine.</a:t>
            </a:r>
          </a:p>
        </p:txBody>
      </p:sp>
    </p:spTree>
  </p:cSld>
  <p:clrMapOvr>
    <a:masterClrMapping/>
  </p:clrMapOvr>
  <p:transition spd="slow">
    <p:random/>
  </p:transition>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fr-FR" smtClean="0"/>
              <a:t>Amendement du Dossier</a:t>
            </a:r>
            <a:br>
              <a:rPr lang="fr-FR" smtClean="0"/>
            </a:br>
            <a:r>
              <a:rPr lang="fr-FR" smtClean="0"/>
              <a:t>(File Amendment)</a:t>
            </a:r>
          </a:p>
        </p:txBody>
      </p:sp>
      <p:sp>
        <p:nvSpPr>
          <p:cNvPr id="202755" name="Rectangle 3"/>
          <p:cNvSpPr>
            <a:spLocks noGrp="1" noChangeArrowheads="1"/>
          </p:cNvSpPr>
          <p:nvPr>
            <p:ph type="body" idx="1"/>
          </p:nvPr>
        </p:nvSpPr>
        <p:spPr/>
        <p:txBody>
          <a:bodyPr/>
          <a:lstStyle/>
          <a:p>
            <a:r>
              <a:rPr lang="fr-FR" smtClean="0"/>
              <a:t>Sous cette désignation, on nomme les Amendements apportés à la Déclaration d'Enregistrement pour la rendre conforme aux demandes de la SEC.</a:t>
            </a:r>
          </a:p>
        </p:txBody>
      </p:sp>
    </p:spTree>
  </p:cSld>
  <p:clrMapOvr>
    <a:masterClrMapping/>
  </p:clrMapOvr>
  <p:transition spd="slow">
    <p:random/>
  </p:transition>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fr-FR" smtClean="0"/>
              <a:t>La Lettre de Confort I</a:t>
            </a:r>
            <a:br>
              <a:rPr lang="fr-FR" smtClean="0"/>
            </a:br>
            <a:r>
              <a:rPr lang="fr-FR" smtClean="0"/>
              <a:t>(Comfort Letter)</a:t>
            </a:r>
          </a:p>
        </p:txBody>
      </p:sp>
      <p:sp>
        <p:nvSpPr>
          <p:cNvPr id="203779" name="Rectangle 3"/>
          <p:cNvSpPr>
            <a:spLocks noGrp="1" noChangeArrowheads="1"/>
          </p:cNvSpPr>
          <p:nvPr>
            <p:ph type="body" idx="1"/>
          </p:nvPr>
        </p:nvSpPr>
        <p:spPr/>
        <p:txBody>
          <a:bodyPr/>
          <a:lstStyle/>
          <a:p>
            <a:r>
              <a:rPr lang="fr-FR" smtClean="0"/>
              <a:t>Le Négociant Chef de File demande des lettres de confort à l'auditeur indépendant officiel de l'Émetteur qui visent à contrôler la conformité des informations contenues dans le Prospectus avec la situation financière de l'Émetteur.</a:t>
            </a:r>
          </a:p>
          <a:p>
            <a:r>
              <a:rPr lang="fr-FR" smtClean="0"/>
              <a:t>Évidemment, cette conformité est tout spécialement examinée du point de vue comptable, mais elle ne se limite pas à cela. Ces lettres de confort sont diffusées à tous les membres du Syndicat de Distribution et à toute l'Équipe; elles peuvent être diffusées à tout Investisseur ou participant dans l'Émission Publique Initiale.</a:t>
            </a:r>
          </a:p>
        </p:txBody>
      </p:sp>
    </p:spTree>
  </p:cSld>
  <p:clrMapOvr>
    <a:masterClrMapping/>
  </p:clrMapOvr>
  <p:transition spd="slow">
    <p:random/>
  </p:transition>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fr-FR" smtClean="0"/>
              <a:t>La Lettre de Confort II</a:t>
            </a:r>
            <a:br>
              <a:rPr lang="fr-FR" smtClean="0"/>
            </a:br>
            <a:r>
              <a:rPr lang="fr-FR" smtClean="0"/>
              <a:t>(Comfort Letter)</a:t>
            </a:r>
          </a:p>
        </p:txBody>
      </p:sp>
      <p:sp>
        <p:nvSpPr>
          <p:cNvPr id="204803" name="Rectangle 3"/>
          <p:cNvSpPr>
            <a:spLocks noGrp="1" noChangeArrowheads="1"/>
          </p:cNvSpPr>
          <p:nvPr>
            <p:ph type="body" idx="1"/>
          </p:nvPr>
        </p:nvSpPr>
        <p:spPr/>
        <p:txBody>
          <a:bodyPr/>
          <a:lstStyle/>
          <a:p>
            <a:r>
              <a:rPr lang="fr-FR" smtClean="0"/>
              <a:t>Les lettres de confort ne font pas partie de la Déclaration d'Enregistrement. </a:t>
            </a:r>
          </a:p>
          <a:p>
            <a:r>
              <a:rPr lang="fr-FR" smtClean="0"/>
              <a:t>Elles sont seulement utilisées par le Chef de File et les membres du Syndicat de Distribution de l'Émission pour prouver qu'ils ont vérifié la sincérité des informations comptables et financières diffusées au public et à la Communauté Financière.</a:t>
            </a:r>
          </a:p>
        </p:txBody>
      </p:sp>
    </p:spTree>
  </p:cSld>
  <p:clrMapOvr>
    <a:masterClrMapping/>
  </p:clrMapOvr>
  <p:transition spd="slow">
    <p:random/>
  </p:transition>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685800" y="0"/>
            <a:ext cx="7772400" cy="944563"/>
          </a:xfrm>
        </p:spPr>
        <p:txBody>
          <a:bodyPr/>
          <a:lstStyle/>
          <a:p>
            <a:r>
              <a:rPr lang="fr-FR" smtClean="0"/>
              <a:t>Diligence I</a:t>
            </a:r>
            <a:br>
              <a:rPr lang="fr-FR" smtClean="0"/>
            </a:br>
            <a:r>
              <a:rPr lang="fr-FR" smtClean="0"/>
              <a:t>(Due Diligence)</a:t>
            </a:r>
          </a:p>
        </p:txBody>
      </p:sp>
      <p:sp>
        <p:nvSpPr>
          <p:cNvPr id="205827" name="Rectangle 3"/>
          <p:cNvSpPr>
            <a:spLocks noGrp="1" noChangeArrowheads="1"/>
          </p:cNvSpPr>
          <p:nvPr>
            <p:ph type="body" idx="1"/>
          </p:nvPr>
        </p:nvSpPr>
        <p:spPr>
          <a:xfrm>
            <a:off x="0" y="1371600"/>
            <a:ext cx="9144000" cy="5105400"/>
          </a:xfrm>
        </p:spPr>
        <p:txBody>
          <a:bodyPr/>
          <a:lstStyle/>
          <a:p>
            <a:r>
              <a:rPr lang="fr-FR" smtClean="0"/>
              <a:t>La responsabilité de l'Émetteur et de son Conseil d'Administration si les informations requises par la Loi sur les Titres sont incomplètes ou erronées. </a:t>
            </a:r>
          </a:p>
          <a:p>
            <a:r>
              <a:rPr lang="fr-FR" smtClean="0"/>
              <a:t>Tous les autres participants au processus d'Introduction peuvent se protéger grâce au processus de diligence.</a:t>
            </a:r>
          </a:p>
          <a:p>
            <a:r>
              <a:rPr lang="fr-FR" smtClean="0"/>
              <a:t>La Diligence est une enquête approfondie sur la factualité, sur la véracité et sur la sincérité de tout le contenu de la Déclaration d'Enregistrement . </a:t>
            </a:r>
          </a:p>
          <a:p>
            <a:r>
              <a:rPr lang="fr-FR" smtClean="0"/>
              <a:t>Elle permet aux personnes ayant mené l'enquête de considérer que les informations diffusées dans le Prospectus étaient exactes et exhaustives à la date de publication du Prospectus.</a:t>
            </a:r>
          </a:p>
        </p:txBody>
      </p:sp>
    </p:spTree>
  </p:cSld>
  <p:clrMapOvr>
    <a:masterClrMapping/>
  </p:clrMapOvr>
  <p:transition spd="slow">
    <p:random/>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85800" y="0"/>
            <a:ext cx="7772400" cy="944563"/>
          </a:xfrm>
        </p:spPr>
        <p:txBody>
          <a:bodyPr/>
          <a:lstStyle/>
          <a:p>
            <a:r>
              <a:rPr lang="fr-FR" smtClean="0"/>
              <a:t>Diligence II</a:t>
            </a:r>
            <a:br>
              <a:rPr lang="fr-FR" smtClean="0"/>
            </a:br>
            <a:r>
              <a:rPr lang="fr-FR" smtClean="0"/>
              <a:t>(Due Diligence)</a:t>
            </a:r>
          </a:p>
        </p:txBody>
      </p:sp>
      <p:sp>
        <p:nvSpPr>
          <p:cNvPr id="206851" name="Rectangle 3"/>
          <p:cNvSpPr>
            <a:spLocks noGrp="1" noChangeArrowheads="1"/>
          </p:cNvSpPr>
          <p:nvPr>
            <p:ph type="body" idx="1"/>
          </p:nvPr>
        </p:nvSpPr>
        <p:spPr>
          <a:xfrm>
            <a:off x="381000" y="1676400"/>
            <a:ext cx="8763000" cy="4800600"/>
          </a:xfrm>
        </p:spPr>
        <p:txBody>
          <a:bodyPr/>
          <a:lstStyle/>
          <a:p>
            <a:r>
              <a:rPr lang="fr-FR" smtClean="0"/>
              <a:t>Tous les Participants doivent prendre une part active dans la due diligence afin de s'assurer de la validité de la Diligence et donc de la Déclaration d'Enregistrement. </a:t>
            </a:r>
          </a:p>
          <a:p>
            <a:r>
              <a:rPr lang="fr-FR" smtClean="0"/>
              <a:t>Si la Déclaration d'Enregistrement n'est pas exacte ou n'est pas exhaustive, des poursuites civiles et pénales peuvent être engagées à l'encontre de l'Émetteur, de son Conseil d'Administration, de ses Auditeurs, du Groupe de Travail et même de tous les Participants.</a:t>
            </a:r>
          </a:p>
          <a:p>
            <a:endParaRPr lang="fr-FR" smtClean="0"/>
          </a:p>
          <a:p>
            <a:endParaRPr lang="fr-FR" smtClean="0"/>
          </a:p>
        </p:txBody>
      </p:sp>
    </p:spTree>
  </p:cSld>
  <p:clrMapOvr>
    <a:masterClrMapping/>
  </p:clrMapOvr>
  <p:transition spd="slow">
    <p:random/>
  </p:transition>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lIns="0" rIns="0"/>
          <a:lstStyle/>
          <a:p>
            <a:r>
              <a:rPr lang="fr-FR" smtClean="0"/>
              <a:t>Avenant de Stipulation du Prix d'Émission (Pricing Amendment)</a:t>
            </a:r>
          </a:p>
        </p:txBody>
      </p:sp>
      <p:sp>
        <p:nvSpPr>
          <p:cNvPr id="207875" name="Rectangle 3"/>
          <p:cNvSpPr>
            <a:spLocks noGrp="1" noChangeArrowheads="1"/>
          </p:cNvSpPr>
          <p:nvPr>
            <p:ph type="body" idx="1"/>
          </p:nvPr>
        </p:nvSpPr>
        <p:spPr/>
        <p:txBody>
          <a:bodyPr/>
          <a:lstStyle/>
          <a:p>
            <a:r>
              <a:rPr lang="fr-FR" smtClean="0"/>
              <a:t>Lorsque toutes les corrections ont été apportées à l'ébauche de Déclaration d'Enregistrement , un dernier amendement y est adjoint précisant le Prix d'Émission du Titre appelé également Prix d'Offre du Titre à l'Émission.</a:t>
            </a:r>
          </a:p>
          <a:p>
            <a:r>
              <a:rPr lang="fr-FR" smtClean="0"/>
              <a:t>Cet avenant ne peut être adjoint qu'une fois que la SEC et l'ensemble du Groupe de Travail que la Déclaration d'Enregistrement n'a plus à être modifiée. </a:t>
            </a:r>
          </a:p>
          <a:p>
            <a:r>
              <a:rPr lang="fr-FR" smtClean="0"/>
              <a:t>Le Prix d'Introduction est défini par le Chef de File en accord avec l'Émetteur.</a:t>
            </a:r>
          </a:p>
        </p:txBody>
      </p:sp>
    </p:spTree>
  </p:cSld>
  <p:clrMapOvr>
    <a:masterClrMapping/>
  </p:clrMapOvr>
  <p:transition spd="slow">
    <p:random/>
  </p:transition>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fr-FR" smtClean="0"/>
              <a:t>La Clôture (Closing)</a:t>
            </a:r>
          </a:p>
        </p:txBody>
      </p:sp>
      <p:sp>
        <p:nvSpPr>
          <p:cNvPr id="208899" name="Rectangle 3"/>
          <p:cNvSpPr>
            <a:spLocks noGrp="1" noChangeArrowheads="1"/>
          </p:cNvSpPr>
          <p:nvPr>
            <p:ph type="body" idx="1"/>
          </p:nvPr>
        </p:nvSpPr>
        <p:spPr/>
        <p:txBody>
          <a:bodyPr/>
          <a:lstStyle/>
          <a:p>
            <a:r>
              <a:rPr lang="fr-FR" smtClean="0"/>
              <a:t>La Clôture est une réunion à laquelle sont présents tous les Participants et qui a lieu dix jours après l'entrée du Titre sur le marché secondaire (J+10). Le Négociant Chef de File remet à l'Émetteur le Produit Net de l'Émission.</a:t>
            </a:r>
          </a:p>
        </p:txBody>
      </p:sp>
    </p:spTree>
  </p:cSld>
  <p:clrMapOvr>
    <a:masterClrMapping/>
  </p:clrMapOvr>
  <p:transition spd="slow">
    <p:random/>
  </p:transition>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fr-FR" smtClean="0"/>
              <a:t>Les Obligations de Divulgation (Disclosure Requirements)</a:t>
            </a:r>
          </a:p>
        </p:txBody>
      </p:sp>
      <p:sp>
        <p:nvSpPr>
          <p:cNvPr id="209923" name="Rectangle 3"/>
          <p:cNvSpPr>
            <a:spLocks noGrp="1" noChangeArrowheads="1"/>
          </p:cNvSpPr>
          <p:nvPr>
            <p:ph type="body" idx="1"/>
          </p:nvPr>
        </p:nvSpPr>
        <p:spPr/>
        <p:txBody>
          <a:bodyPr/>
          <a:lstStyle/>
          <a:p>
            <a:pPr>
              <a:buFontTx/>
              <a:buNone/>
            </a:pPr>
            <a:r>
              <a:rPr lang="fr-FR" smtClean="0"/>
              <a:t>	Tout Émetteur dont un Titre est coté sur un Marché Boursier est sujet à des obligations de Divulgation de toutes sortes. Cependant on en distingue deux formes principales:</a:t>
            </a:r>
            <a:br>
              <a:rPr lang="fr-FR" smtClean="0"/>
            </a:br>
            <a:endParaRPr lang="fr-FR" smtClean="0"/>
          </a:p>
          <a:p>
            <a:pPr lvl="1"/>
            <a:r>
              <a:rPr lang="fr-FR" smtClean="0"/>
              <a:t>Les obligations d’Information</a:t>
            </a:r>
          </a:p>
          <a:p>
            <a:pPr lvl="1">
              <a:buFontTx/>
              <a:buNone/>
            </a:pPr>
            <a:r>
              <a:rPr lang="fr-FR" smtClean="0"/>
              <a:t>et</a:t>
            </a:r>
          </a:p>
          <a:p>
            <a:pPr lvl="1"/>
            <a:r>
              <a:rPr lang="fr-FR" smtClean="0"/>
              <a:t>les obligations de Renseignement.</a:t>
            </a: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r-FR" smtClean="0"/>
              <a:t>Le mot Monnaie</a:t>
            </a:r>
          </a:p>
        </p:txBody>
      </p:sp>
      <p:sp>
        <p:nvSpPr>
          <p:cNvPr id="10243" name="Rectangle 3"/>
          <p:cNvSpPr>
            <a:spLocks noGrp="1" noChangeArrowheads="1"/>
          </p:cNvSpPr>
          <p:nvPr>
            <p:ph type="body" idx="1"/>
          </p:nvPr>
        </p:nvSpPr>
        <p:spPr>
          <a:xfrm>
            <a:off x="381000" y="1828800"/>
            <a:ext cx="8763000" cy="4648200"/>
          </a:xfrm>
        </p:spPr>
        <p:txBody>
          <a:bodyPr/>
          <a:lstStyle/>
          <a:p>
            <a:r>
              <a:rPr lang="fr-FR" smtClean="0"/>
              <a:t>Du latin Moneta, Dans le temple où l ’on fabriquait la Monnaie, c’était le surnom que l’on donnait à Junon, la déesse des femmes, du foyer et de la prospérité. </a:t>
            </a:r>
          </a:p>
          <a:p>
            <a:r>
              <a:rPr lang="fr-FR" smtClean="0"/>
              <a:t>On remarque aussi la racine « monere », informer et le suffixe « tas », le temps.</a:t>
            </a:r>
          </a:p>
          <a:p>
            <a:r>
              <a:rPr lang="fr-FR" smtClean="0"/>
              <a:t>La Monnaie est l’instrument légal des paiements pouvant avoir, selon les systèmes une base physique, fiduciaire ou combinée de ces deux.</a:t>
            </a:r>
          </a:p>
          <a:p>
            <a:r>
              <a:rPr lang="fr-FR" smtClean="0"/>
              <a:t>En ce dernier cas, on l’appelle « monnaie de paiement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r-FR" smtClean="0"/>
              <a:t>Le Marché des Capitaux I</a:t>
            </a:r>
          </a:p>
        </p:txBody>
      </p:sp>
      <p:sp>
        <p:nvSpPr>
          <p:cNvPr id="28675" name="Rectangle 3"/>
          <p:cNvSpPr>
            <a:spLocks noGrp="1" noChangeArrowheads="1"/>
          </p:cNvSpPr>
          <p:nvPr>
            <p:ph type="body" idx="1"/>
          </p:nvPr>
        </p:nvSpPr>
        <p:spPr/>
        <p:txBody>
          <a:bodyPr/>
          <a:lstStyle/>
          <a:p>
            <a:r>
              <a:rPr lang="fr-FR" smtClean="0"/>
              <a:t>Le Marché des Capitaux est composé de l’Épargnant, du petit commerce, du bureau de change, de toutes sociétés et organisations à buts lucratif ou non, bref de toute entité disposant d’un capital.</a:t>
            </a:r>
          </a:p>
          <a:p>
            <a:r>
              <a:rPr lang="fr-FR" smtClean="0"/>
              <a:t>Les acteurs du Marché des Capitaux ne sont pas limité à la Communauté Financière, loin s’en faut. </a:t>
            </a:r>
          </a:p>
          <a:p>
            <a:r>
              <a:rPr lang="fr-FR" smtClean="0"/>
              <a:t>Tout comme le Marché des Capitaux n’est pas limité aux Marchés Boursiers, même si il les englobe.</a:t>
            </a:r>
          </a:p>
        </p:txBody>
      </p:sp>
    </p:spTree>
  </p:cSld>
  <p:clrMapOvr>
    <a:masterClrMapping/>
  </p:clrMapOvr>
  <p:transition>
    <p:random/>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fr-FR" smtClean="0"/>
              <a:t>Les Obligations d'Information</a:t>
            </a:r>
          </a:p>
        </p:txBody>
      </p:sp>
      <p:sp>
        <p:nvSpPr>
          <p:cNvPr id="210947" name="Rectangle 3"/>
          <p:cNvSpPr>
            <a:spLocks noGrp="1" noChangeArrowheads="1"/>
          </p:cNvSpPr>
          <p:nvPr>
            <p:ph type="body" idx="1"/>
          </p:nvPr>
        </p:nvSpPr>
        <p:spPr/>
        <p:txBody>
          <a:bodyPr/>
          <a:lstStyle/>
          <a:p>
            <a:r>
              <a:rPr lang="fr-FR" smtClean="0"/>
              <a:t>Les obligations d'information sont constituées des rapports périodiques aux autorités et au public ainsi que de toutes les obligations de divulgation générale. </a:t>
            </a:r>
          </a:p>
          <a:p>
            <a:r>
              <a:rPr lang="fr-FR" smtClean="0"/>
              <a:t>Le critère de différenciation avec les obligations de Renseignement est que les obligations d'information ne sont pas adressées à un Investisseur ou à un Auditeur personnellement.</a:t>
            </a:r>
          </a:p>
          <a:p>
            <a:r>
              <a:rPr lang="fr-FR" smtClean="0"/>
              <a:t>Elles sont simplement disponibles, charge à l'intéressé de s'en informer.</a:t>
            </a:r>
          </a:p>
        </p:txBody>
      </p:sp>
    </p:spTree>
  </p:cSld>
  <p:clrMapOvr>
    <a:masterClrMapping/>
  </p:clrMapOvr>
  <p:transition spd="slow">
    <p:random/>
  </p:transition>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fr-FR" smtClean="0"/>
              <a:t>Les Obligations de Renseignement</a:t>
            </a:r>
          </a:p>
        </p:txBody>
      </p:sp>
      <p:sp>
        <p:nvSpPr>
          <p:cNvPr id="211971" name="Rectangle 3"/>
          <p:cNvSpPr>
            <a:spLocks noGrp="1" noChangeArrowheads="1"/>
          </p:cNvSpPr>
          <p:nvPr>
            <p:ph type="body" idx="1"/>
          </p:nvPr>
        </p:nvSpPr>
        <p:spPr/>
        <p:txBody>
          <a:bodyPr/>
          <a:lstStyle/>
          <a:p>
            <a:r>
              <a:rPr lang="fr-FR" smtClean="0"/>
              <a:t>Les obligations de Renseignement sont constituées des rapports périodiques aux actionnaires et aux tiers contractuels à notifier ainsi que de toutes les obligations de divulgation spécifique. </a:t>
            </a:r>
          </a:p>
          <a:p>
            <a:r>
              <a:rPr lang="fr-FR" smtClean="0"/>
              <a:t>Le critère de différenciation avec les obligations d'information est que les obligations de Renseignement sont adressées à un Investisseur ou à un Auditeur personnellement; elles sont notifiées à l'intéressé.</a:t>
            </a:r>
          </a:p>
        </p:txBody>
      </p:sp>
    </p:spTree>
  </p:cSld>
  <p:clrMapOvr>
    <a:masterClrMapping/>
  </p:clrMapOvr>
  <p:transition spd="slow">
    <p:random/>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fr-FR" smtClean="0"/>
              <a:t>Les Rapports Périodiques I</a:t>
            </a:r>
          </a:p>
        </p:txBody>
      </p:sp>
      <p:sp>
        <p:nvSpPr>
          <p:cNvPr id="212995" name="Rectangle 3"/>
          <p:cNvSpPr>
            <a:spLocks noGrp="1" noChangeArrowheads="1"/>
          </p:cNvSpPr>
          <p:nvPr>
            <p:ph type="body" idx="1"/>
          </p:nvPr>
        </p:nvSpPr>
        <p:spPr/>
        <p:txBody>
          <a:bodyPr/>
          <a:lstStyle/>
          <a:p>
            <a:r>
              <a:rPr lang="fr-FR" smtClean="0"/>
              <a:t>En l'absence d'exemptions spécifiques, les Émetteurs effectuant un appel public à l'épargne aux Etats-Unis doivent se soumettre à une divulgation périodique d'informations définie par la Loi sur la Bourse sous forme de Rapports Périodiques déposés à la Securities &amp; Exchange Commission. </a:t>
            </a:r>
          </a:p>
        </p:txBody>
      </p:sp>
    </p:spTree>
  </p:cSld>
  <p:clrMapOvr>
    <a:masterClrMapping/>
  </p:clrMapOvr>
  <p:transition spd="slow">
    <p:random/>
  </p:transition>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fr-FR" smtClean="0"/>
              <a:t>Les Rapports Périodiques II</a:t>
            </a:r>
          </a:p>
        </p:txBody>
      </p:sp>
      <p:sp>
        <p:nvSpPr>
          <p:cNvPr id="214019" name="Rectangle 3"/>
          <p:cNvSpPr>
            <a:spLocks noGrp="1" noChangeArrowheads="1"/>
          </p:cNvSpPr>
          <p:nvPr>
            <p:ph type="body" idx="1"/>
          </p:nvPr>
        </p:nvSpPr>
        <p:spPr/>
        <p:txBody>
          <a:bodyPr/>
          <a:lstStyle/>
          <a:p>
            <a:r>
              <a:rPr lang="fr-FR" smtClean="0"/>
              <a:t>Depuis 1982, le Système de Divulgation intégrée (Integrated Disclosure System) fait en sorte que l'information périodique exigée par la Loi sur les Titres puisse être partiellement satisfaite par l'information préalablement déposée à la SEC en vertu de la Loi sur la bourse et réciproquement, grâce à une inclusion par référence.</a:t>
            </a:r>
          </a:p>
        </p:txBody>
      </p:sp>
    </p:spTree>
  </p:cSld>
  <p:clrMapOvr>
    <a:masterClrMapping/>
  </p:clrMapOvr>
  <p:transition spd="slow">
    <p:random/>
  </p:transition>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fr-FR" smtClean="0"/>
              <a:t>Les Rapports Périodiques III</a:t>
            </a:r>
          </a:p>
        </p:txBody>
      </p:sp>
      <p:sp>
        <p:nvSpPr>
          <p:cNvPr id="215043" name="Rectangle 3"/>
          <p:cNvSpPr>
            <a:spLocks noGrp="1" noChangeArrowheads="1"/>
          </p:cNvSpPr>
          <p:nvPr>
            <p:ph type="body" idx="1"/>
          </p:nvPr>
        </p:nvSpPr>
        <p:spPr/>
        <p:txBody>
          <a:bodyPr/>
          <a:lstStyle/>
          <a:p>
            <a:r>
              <a:rPr lang="fr-FR" smtClean="0"/>
              <a:t>Le formulaire servant de base à cette diffusion d'informations, pour les Émetteurs est généralement la Form 20 (20-F pour les Émetteurs étrangers). Ce formulaire requiert la publication d'informations financières et non financières qui sont similaires aux informations données dans la Déclaration d'Enregistrement.</a:t>
            </a:r>
          </a:p>
        </p:txBody>
      </p:sp>
    </p:spTree>
  </p:cSld>
  <p:clrMapOvr>
    <a:masterClrMapping/>
  </p:clrMapOvr>
  <p:transition spd="slow">
    <p:random/>
  </p:transition>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3"/>
          <p:cNvSpPr>
            <a:spLocks noGrp="1" noChangeArrowheads="1"/>
          </p:cNvSpPr>
          <p:nvPr>
            <p:ph type="body" idx="1"/>
          </p:nvPr>
        </p:nvSpPr>
        <p:spPr>
          <a:xfrm>
            <a:off x="381000" y="2743200"/>
            <a:ext cx="8763000" cy="3733800"/>
          </a:xfrm>
        </p:spPr>
        <p:txBody>
          <a:bodyPr/>
          <a:lstStyle/>
          <a:p>
            <a:r>
              <a:rPr lang="fr-FR" smtClean="0"/>
              <a:t>Cette information permanente doit être publiée dans un journal ou un magazine à grand tirage et à couverture nationale américaine et doit en outre comporter:</a:t>
            </a:r>
          </a:p>
          <a:p>
            <a:pPr>
              <a:buFontTx/>
              <a:buNone/>
            </a:pPr>
            <a:r>
              <a:rPr lang="fr-FR" smtClean="0"/>
              <a:t>1. Les états financiers courants.</a:t>
            </a:r>
          </a:p>
          <a:p>
            <a:pPr>
              <a:buFontTx/>
              <a:buNone/>
            </a:pPr>
            <a:r>
              <a:rPr lang="fr-FR" smtClean="0"/>
              <a:t>2. L'évolution de l'actif de l'Émetteur.</a:t>
            </a:r>
          </a:p>
          <a:p>
            <a:pPr>
              <a:buFontTx/>
              <a:buNone/>
            </a:pPr>
            <a:r>
              <a:rPr lang="fr-FR" smtClean="0"/>
              <a:t>3. L'évolution des fonds propres et de la dette.</a:t>
            </a:r>
          </a:p>
          <a:p>
            <a:pPr>
              <a:buFontTx/>
              <a:buNone/>
            </a:pPr>
            <a:r>
              <a:rPr lang="fr-FR" smtClean="0"/>
              <a:t>4. Tout  problème majeur ayant un impact financier pour l'Émetteur, qu'il soit financier, mercatique, politique etc.</a:t>
            </a:r>
          </a:p>
        </p:txBody>
      </p:sp>
      <p:sp>
        <p:nvSpPr>
          <p:cNvPr id="216067" name="Rectangle 5"/>
          <p:cNvSpPr>
            <a:spLocks noGrp="1" noChangeArrowheads="1"/>
          </p:cNvSpPr>
          <p:nvPr>
            <p:ph type="title"/>
          </p:nvPr>
        </p:nvSpPr>
        <p:spPr>
          <a:xfrm>
            <a:off x="0" y="0"/>
            <a:ext cx="9144000" cy="2590800"/>
          </a:xfrm>
          <a:noFill/>
        </p:spPr>
        <p:txBody>
          <a:bodyPr/>
          <a:lstStyle/>
          <a:p>
            <a:r>
              <a:rPr lang="fr-FR" smtClean="0"/>
              <a:t>Exigences d'Information Continue pour un Émetteur Américain I</a:t>
            </a:r>
            <a:br>
              <a:rPr lang="fr-FR" smtClean="0"/>
            </a:br>
            <a:r>
              <a:rPr lang="fr-FR" smtClean="0"/>
              <a:t>(National Issuer Continuous Reporting Requirements)</a:t>
            </a:r>
          </a:p>
        </p:txBody>
      </p:sp>
    </p:spTree>
  </p:cSld>
  <p:clrMapOvr>
    <a:masterClrMapping/>
  </p:clrMapOvr>
  <p:transition spd="slow">
    <p:random/>
  </p:transition>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body" idx="1"/>
          </p:nvPr>
        </p:nvSpPr>
        <p:spPr>
          <a:xfrm>
            <a:off x="381000" y="2743200"/>
            <a:ext cx="8763000" cy="3733800"/>
          </a:xfrm>
        </p:spPr>
        <p:txBody>
          <a:bodyPr/>
          <a:lstStyle/>
          <a:p>
            <a:pPr>
              <a:buFontTx/>
              <a:buNone/>
            </a:pPr>
            <a:r>
              <a:rPr lang="fr-FR" smtClean="0"/>
              <a:t>5. Toute modification d'organes, qu'il s'agisse d'Administrateurs, d'Auditeurs, d'Agent de Transfert, etc.</a:t>
            </a:r>
          </a:p>
        </p:txBody>
      </p:sp>
      <p:sp>
        <p:nvSpPr>
          <p:cNvPr id="217091" name="Rectangle 3"/>
          <p:cNvSpPr>
            <a:spLocks noGrp="1" noChangeArrowheads="1"/>
          </p:cNvSpPr>
          <p:nvPr>
            <p:ph type="title"/>
          </p:nvPr>
        </p:nvSpPr>
        <p:spPr>
          <a:xfrm>
            <a:off x="0" y="0"/>
            <a:ext cx="9144000" cy="2590800"/>
          </a:xfrm>
          <a:noFill/>
        </p:spPr>
        <p:txBody>
          <a:bodyPr/>
          <a:lstStyle/>
          <a:p>
            <a:r>
              <a:rPr lang="fr-FR" smtClean="0"/>
              <a:t>Exigences d'Information Continue pour un Émetteur Américain II</a:t>
            </a:r>
            <a:br>
              <a:rPr lang="fr-FR" smtClean="0"/>
            </a:br>
            <a:r>
              <a:rPr lang="fr-FR" smtClean="0"/>
              <a:t>(National Issuer Continuous Reporting Requirements)</a:t>
            </a:r>
          </a:p>
        </p:txBody>
      </p:sp>
    </p:spTree>
  </p:cSld>
  <p:clrMapOvr>
    <a:masterClrMapping/>
  </p:clrMapOvr>
  <p:transition spd="slow">
    <p:random/>
  </p:transition>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2590800"/>
          </a:xfrm>
        </p:spPr>
        <p:txBody>
          <a:bodyPr/>
          <a:lstStyle/>
          <a:p>
            <a:r>
              <a:rPr lang="fr-FR" smtClean="0"/>
              <a:t>Exigences d'Information Continue pour un Émetteur étranger I</a:t>
            </a:r>
            <a:br>
              <a:rPr lang="fr-FR" smtClean="0"/>
            </a:br>
            <a:r>
              <a:rPr lang="fr-FR" smtClean="0"/>
              <a:t>(Foreign Issuer Continuous Reporting Requirements)</a:t>
            </a:r>
          </a:p>
        </p:txBody>
      </p:sp>
      <p:sp>
        <p:nvSpPr>
          <p:cNvPr id="218115" name="Rectangle 3"/>
          <p:cNvSpPr>
            <a:spLocks noGrp="1" noChangeArrowheads="1"/>
          </p:cNvSpPr>
          <p:nvPr>
            <p:ph type="body" idx="1"/>
          </p:nvPr>
        </p:nvSpPr>
        <p:spPr>
          <a:xfrm>
            <a:off x="457200" y="2667000"/>
            <a:ext cx="8686800" cy="4191000"/>
          </a:xfrm>
        </p:spPr>
        <p:txBody>
          <a:bodyPr/>
          <a:lstStyle/>
          <a:p>
            <a:r>
              <a:rPr lang="fr-FR" smtClean="0"/>
              <a:t>L'Émetteur étranger doit également s'engager à diffuser aux Etats-Unis toute information rendue publique dans son pays d'origine à l'aide du formulaire 6-K. Cette information est définie ainsi:</a:t>
            </a:r>
          </a:p>
          <a:p>
            <a:pPr>
              <a:buFontTx/>
              <a:buNone/>
            </a:pPr>
            <a:r>
              <a:rPr lang="fr-FR" smtClean="0"/>
              <a:t>1. L'information diffusée aux actionnaires.</a:t>
            </a:r>
          </a:p>
          <a:p>
            <a:pPr>
              <a:buFontTx/>
              <a:buNone/>
            </a:pPr>
            <a:r>
              <a:rPr lang="fr-FR" smtClean="0"/>
              <a:t>2. L'information fournie pour toute autre place financière étrangère et diffusée par ou pour cette place.</a:t>
            </a:r>
          </a:p>
          <a:p>
            <a:pPr>
              <a:buFontTx/>
              <a:buNone/>
            </a:pPr>
            <a:r>
              <a:rPr lang="fr-FR" smtClean="0"/>
              <a:t>3. L'information rendue publique du fait des législations étrangères dont dépend l'Émetteur.</a:t>
            </a:r>
          </a:p>
        </p:txBody>
      </p:sp>
    </p:spTree>
  </p:cSld>
  <p:clrMapOvr>
    <a:masterClrMapping/>
  </p:clrMapOvr>
  <p:transition spd="slow">
    <p:random/>
  </p:transition>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0" y="0"/>
            <a:ext cx="9144000" cy="2590800"/>
          </a:xfrm>
        </p:spPr>
        <p:txBody>
          <a:bodyPr/>
          <a:lstStyle/>
          <a:p>
            <a:r>
              <a:rPr lang="fr-FR" smtClean="0"/>
              <a:t>Exigences d'Information Continue pour un Émetteur étranger II</a:t>
            </a:r>
            <a:br>
              <a:rPr lang="fr-FR" smtClean="0"/>
            </a:br>
            <a:r>
              <a:rPr lang="fr-FR" smtClean="0"/>
              <a:t>(Foreign Issuer Continuous Reporting Requirements)</a:t>
            </a:r>
          </a:p>
        </p:txBody>
      </p:sp>
      <p:sp>
        <p:nvSpPr>
          <p:cNvPr id="219139" name="Rectangle 3"/>
          <p:cNvSpPr>
            <a:spLocks noGrp="1" noChangeArrowheads="1"/>
          </p:cNvSpPr>
          <p:nvPr>
            <p:ph type="body" idx="1"/>
          </p:nvPr>
        </p:nvSpPr>
        <p:spPr>
          <a:xfrm>
            <a:off x="457200" y="2667000"/>
            <a:ext cx="8686800" cy="4191000"/>
          </a:xfrm>
        </p:spPr>
        <p:txBody>
          <a:bodyPr/>
          <a:lstStyle/>
          <a:p>
            <a:r>
              <a:rPr lang="fr-FR" smtClean="0"/>
              <a:t>Cette information doit également être traduite en anglais et présentée rapidement à la SEC, après sa publication dans le pays d'origine. </a:t>
            </a:r>
          </a:p>
          <a:p>
            <a:r>
              <a:rPr lang="fr-FR" smtClean="0"/>
              <a:t>En revanche, et contrairement à la réglementation applicable aux Émetteurs américains qui fournissent chaque trimestre un dossier 10-Q et annuellement un dossier 10-K, les Émetteurs étrangers n'ont aucune obligation d'information trimestrielle. </a:t>
            </a:r>
          </a:p>
        </p:txBody>
      </p:sp>
    </p:spTree>
  </p:cSld>
  <p:clrMapOvr>
    <a:masterClrMapping/>
  </p:clrMapOvr>
  <p:transition spd="slow">
    <p:random/>
  </p:transition>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0"/>
            <a:ext cx="9144000" cy="2590800"/>
          </a:xfrm>
        </p:spPr>
        <p:txBody>
          <a:bodyPr/>
          <a:lstStyle/>
          <a:p>
            <a:r>
              <a:rPr lang="fr-FR" smtClean="0"/>
              <a:t>Exigences d'Information Continue pour un Émetteur étranger III</a:t>
            </a:r>
            <a:br>
              <a:rPr lang="fr-FR" smtClean="0"/>
            </a:br>
            <a:r>
              <a:rPr lang="fr-FR" smtClean="0"/>
              <a:t>(Foreign Issuer Continuous Reporting Requirements)</a:t>
            </a:r>
          </a:p>
        </p:txBody>
      </p:sp>
      <p:sp>
        <p:nvSpPr>
          <p:cNvPr id="220163" name="Rectangle 3"/>
          <p:cNvSpPr>
            <a:spLocks noGrp="1" noChangeArrowheads="1"/>
          </p:cNvSpPr>
          <p:nvPr>
            <p:ph type="body" idx="1"/>
          </p:nvPr>
        </p:nvSpPr>
        <p:spPr>
          <a:xfrm>
            <a:off x="457200" y="2667000"/>
            <a:ext cx="8686800" cy="4191000"/>
          </a:xfrm>
        </p:spPr>
        <p:txBody>
          <a:bodyPr/>
          <a:lstStyle/>
          <a:p>
            <a:r>
              <a:rPr lang="fr-FR" smtClean="0"/>
              <a:t>Cependant,  en pratique, les Investisseurs américains sont exigeants en matière de communication financière et délaisseront un Titre si l'information n'est pas fréquente. </a:t>
            </a:r>
          </a:p>
          <a:p>
            <a:r>
              <a:rPr lang="fr-FR" smtClean="0"/>
              <a:t>Les Émetteurs étrangers s'astreignent donc en général aux mêmes obligations d'informations trimestrielle que les Émetteurs américains.</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r-FR" smtClean="0"/>
              <a:t>La Communauté Financière I</a:t>
            </a:r>
          </a:p>
        </p:txBody>
      </p:sp>
      <p:sp>
        <p:nvSpPr>
          <p:cNvPr id="29699" name="Rectangle 3"/>
          <p:cNvSpPr>
            <a:spLocks noGrp="1" noChangeArrowheads="1"/>
          </p:cNvSpPr>
          <p:nvPr>
            <p:ph type="body" idx="1"/>
          </p:nvPr>
        </p:nvSpPr>
        <p:spPr>
          <a:xfrm>
            <a:off x="152400" y="1143000"/>
            <a:ext cx="8763000" cy="5715000"/>
          </a:xfrm>
        </p:spPr>
        <p:txBody>
          <a:bodyPr/>
          <a:lstStyle/>
          <a:p>
            <a:pPr>
              <a:spcBef>
                <a:spcPct val="10000"/>
              </a:spcBef>
            </a:pPr>
            <a:r>
              <a:rPr lang="fr-FR" smtClean="0"/>
              <a:t>La Communauté Financière garde l’entrée du Marché des Capitaux. Elle le dirige, mais ne le contrôle pas vraiment.</a:t>
            </a:r>
          </a:p>
          <a:p>
            <a:pPr>
              <a:spcBef>
                <a:spcPct val="10000"/>
              </a:spcBef>
            </a:pPr>
            <a:r>
              <a:rPr lang="fr-FR" smtClean="0"/>
              <a:t>Les professions de la Communauté Financière sont très mal connues et contraires à la croyance populaire.</a:t>
            </a:r>
          </a:p>
          <a:p>
            <a:pPr>
              <a:spcBef>
                <a:spcPct val="10000"/>
              </a:spcBef>
            </a:pPr>
            <a:r>
              <a:rPr lang="fr-FR" smtClean="0"/>
              <a:t>Contrairement à la croyance populaire, le risque n’est pas que la communauté financière ne parle pas à l’Entrepreneur, mais plutôt qu’elle l'écoute longuement sans intention d’investir. Pire, parfois même sans capacité pécuniaire d’investir. Ce point mérite toute l’attention de l’Entrepreneur. </a:t>
            </a:r>
          </a:p>
          <a:p>
            <a:pPr>
              <a:spcBef>
                <a:spcPct val="10000"/>
              </a:spcBef>
            </a:pPr>
            <a:r>
              <a:rPr lang="fr-FR" smtClean="0"/>
              <a:t>Tuons une légende: Tous les membres de la communauté financière ne sont pas riches et les meilleurs, les plus efficaces d’entre eux ne le sont souvent pas.</a:t>
            </a:r>
          </a:p>
        </p:txBody>
      </p:sp>
    </p:spTree>
  </p:cSld>
  <p:clrMapOvr>
    <a:masterClrMapping/>
  </p:clrMapOvr>
  <p:transition>
    <p:random/>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fr-FR" smtClean="0"/>
              <a:t>Les Coûts d'Introduction I</a:t>
            </a:r>
            <a:br>
              <a:rPr lang="fr-FR" smtClean="0"/>
            </a:br>
            <a:r>
              <a:rPr lang="fr-FR" smtClean="0"/>
              <a:t>(Going Public Costs)</a:t>
            </a:r>
          </a:p>
        </p:txBody>
      </p:sp>
      <p:sp>
        <p:nvSpPr>
          <p:cNvPr id="221187" name="Rectangle 3"/>
          <p:cNvSpPr>
            <a:spLocks noGrp="1" noChangeArrowheads="1"/>
          </p:cNvSpPr>
          <p:nvPr>
            <p:ph type="body" idx="1"/>
          </p:nvPr>
        </p:nvSpPr>
        <p:spPr/>
        <p:txBody>
          <a:bodyPr/>
          <a:lstStyle/>
          <a:p>
            <a:r>
              <a:rPr lang="fr-FR" smtClean="0"/>
              <a:t>Avant d'entrer dans le vaste débat des coûts de la Mise en Bourse de la Société, il est bon de préciser certains points:</a:t>
            </a:r>
          </a:p>
          <a:p>
            <a:pPr>
              <a:buFontTx/>
              <a:buNone/>
            </a:pPr>
            <a:r>
              <a:rPr lang="fr-FR" smtClean="0"/>
              <a:t>1. Dans les livres et sur le marché, on parle souvent des commissions que l'on facture aux plus prestigieux clients comme IBM, soit aux alentours d'1% à 2% et encore. Mais ce n'est absolument pas la norme. De plus, n'importe qui avec un bottin, un téléphone, un minimum de savoir-faire et quelques jours devant lui peut lever un milliard pour IBM ! L'exploit, c'est de lever un million pour l'entreprise Inconnue SA !</a:t>
            </a:r>
          </a:p>
        </p:txBody>
      </p:sp>
    </p:spTree>
  </p:cSld>
  <p:clrMapOvr>
    <a:masterClrMapping/>
  </p:clrMapOvr>
  <p:transition spd="slow">
    <p:random/>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fr-FR" smtClean="0"/>
              <a:t>Les Coûts d'Introduction II</a:t>
            </a:r>
            <a:br>
              <a:rPr lang="fr-FR" smtClean="0"/>
            </a:br>
            <a:r>
              <a:rPr lang="fr-FR" smtClean="0"/>
              <a:t>(Going Public Costs)</a:t>
            </a:r>
          </a:p>
        </p:txBody>
      </p:sp>
      <p:sp>
        <p:nvSpPr>
          <p:cNvPr id="222211" name="Rectangle 3"/>
          <p:cNvSpPr>
            <a:spLocks noGrp="1" noChangeArrowheads="1"/>
          </p:cNvSpPr>
          <p:nvPr>
            <p:ph type="body" idx="1"/>
          </p:nvPr>
        </p:nvSpPr>
        <p:spPr>
          <a:xfrm>
            <a:off x="0" y="1524000"/>
            <a:ext cx="9144000" cy="4572000"/>
          </a:xfrm>
        </p:spPr>
        <p:txBody>
          <a:bodyPr/>
          <a:lstStyle/>
          <a:p>
            <a:pPr>
              <a:buFontTx/>
              <a:buNone/>
            </a:pPr>
            <a:r>
              <a:rPr lang="fr-FR" smtClean="0"/>
              <a:t>2. Personne ne fait le même calcul.</a:t>
            </a:r>
          </a:p>
          <a:p>
            <a:pPr>
              <a:buFontTx/>
              <a:buNone/>
            </a:pPr>
            <a:r>
              <a:rPr lang="fr-FR" smtClean="0"/>
              <a:t>3. Il est vrai que la rémunération du Syndicat et de son Chef de File est limitée par les règles de la National Association of Securities Dealers concernant la rémunération équitable (Fair Remuneration Rule) limite les honoraires du Chef de File et du Syndicat de Distribution  à 12% du montant de l'Émission, mais hors frais.</a:t>
            </a:r>
          </a:p>
          <a:p>
            <a:pPr>
              <a:buFontTx/>
              <a:buNone/>
            </a:pPr>
            <a:r>
              <a:rPr lang="fr-FR" smtClean="0"/>
              <a:t>	De plus, il est courant que tous les consultants externes, des publicitaires, aux légaux, en passant par les relations publiques financières, graphistes etc… fassent des rétrocessions au Chef de File ou ne lui facturent pas certains autres travaux car eux ne sont pas réglementés. </a:t>
            </a:r>
          </a:p>
          <a:p>
            <a:pPr>
              <a:buFontTx/>
              <a:buNone/>
            </a:pPr>
            <a:endParaRPr lang="fr-FR" smtClean="0"/>
          </a:p>
        </p:txBody>
      </p:sp>
    </p:spTree>
  </p:cSld>
  <p:clrMapOvr>
    <a:masterClrMapping/>
  </p:clrMapOvr>
  <p:transition spd="slow">
    <p:random/>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fr-FR" smtClean="0"/>
              <a:t>Les Coûts d'Introduction III</a:t>
            </a:r>
            <a:br>
              <a:rPr lang="fr-FR" smtClean="0"/>
            </a:br>
            <a:r>
              <a:rPr lang="fr-FR" smtClean="0"/>
              <a:t>(Going Public Costs)</a:t>
            </a:r>
          </a:p>
        </p:txBody>
      </p:sp>
      <p:sp>
        <p:nvSpPr>
          <p:cNvPr id="223235" name="Rectangle 3"/>
          <p:cNvSpPr>
            <a:spLocks noGrp="1" noChangeArrowheads="1"/>
          </p:cNvSpPr>
          <p:nvPr>
            <p:ph type="body" idx="1"/>
          </p:nvPr>
        </p:nvSpPr>
        <p:spPr>
          <a:xfrm>
            <a:off x="0" y="1981200"/>
            <a:ext cx="9144000" cy="4114800"/>
          </a:xfrm>
        </p:spPr>
        <p:txBody>
          <a:bodyPr/>
          <a:lstStyle/>
          <a:p>
            <a:pPr>
              <a:buFontTx/>
              <a:buNone/>
            </a:pPr>
            <a:r>
              <a:rPr lang="fr-FR" smtClean="0"/>
              <a:t>4. La proportion de la variation des frais d'un cas à l'autre est colossale. En 1998, le président d'une Négociant de Wall Street parmi les plus importantes se vantait à la télévision du fait que son établissement ne facturait que 3% de commission pour n'importe quel Émetteur.</a:t>
            </a:r>
          </a:p>
          <a:p>
            <a:pPr>
              <a:buFontTx/>
              <a:buNone/>
            </a:pPr>
            <a:r>
              <a:rPr lang="fr-FR" smtClean="0"/>
              <a:t>	Étant curieux et à la recherche d'un Négociant une société, je l'ai contacté.</a:t>
            </a:r>
          </a:p>
        </p:txBody>
      </p:sp>
    </p:spTree>
  </p:cSld>
  <p:clrMapOvr>
    <a:masterClrMapping/>
  </p:clrMapOvr>
  <p:transition spd="slow">
    <p:random/>
  </p:transition>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fr-FR" smtClean="0"/>
              <a:t>Les Coûts d'Introduction IV</a:t>
            </a:r>
            <a:br>
              <a:rPr lang="fr-FR" smtClean="0"/>
            </a:br>
            <a:r>
              <a:rPr lang="fr-FR" smtClean="0"/>
              <a:t>(Going Public Costs)</a:t>
            </a:r>
          </a:p>
        </p:txBody>
      </p:sp>
      <p:sp>
        <p:nvSpPr>
          <p:cNvPr id="224259" name="Rectangle 3"/>
          <p:cNvSpPr>
            <a:spLocks noGrp="1" noChangeArrowheads="1"/>
          </p:cNvSpPr>
          <p:nvPr>
            <p:ph type="body" idx="1"/>
          </p:nvPr>
        </p:nvSpPr>
        <p:spPr>
          <a:xfrm>
            <a:off x="0" y="1981200"/>
            <a:ext cx="9144000" cy="4114800"/>
          </a:xfrm>
        </p:spPr>
        <p:txBody>
          <a:bodyPr/>
          <a:lstStyle/>
          <a:p>
            <a:r>
              <a:rPr lang="fr-FR" smtClean="0"/>
              <a:t>Il a été enthousiasmé par ma proposition et m'a fait une offre de Mise en Bourse de la société en question pour une émission de 100 millions de dollars, avec le taux favorable annoncé à la télévision MAIS quelques lignes plus bas on pouvait lire :</a:t>
            </a:r>
            <a:br>
              <a:rPr lang="fr-FR" smtClean="0"/>
            </a:br>
            <a:r>
              <a:rPr lang="fr-FR" smtClean="0"/>
              <a:t>"Unrefundable expenses account: USD 7,000,000",</a:t>
            </a:r>
            <a:br>
              <a:rPr lang="fr-FR" smtClean="0"/>
            </a:br>
            <a:r>
              <a:rPr lang="fr-FR" smtClean="0"/>
              <a:t>"In addition, employees of our firm bill their time at USD 350 per hour" et plus loin</a:t>
            </a:r>
            <a:br>
              <a:rPr lang="fr-FR" smtClean="0"/>
            </a:br>
            <a:r>
              <a:rPr lang="fr-FR" smtClean="0"/>
              <a:t>"Fees and expenses are due even in case of miscarriage of plan".</a:t>
            </a:r>
          </a:p>
          <a:p>
            <a:endParaRPr lang="fr-FR" smtClean="0"/>
          </a:p>
        </p:txBody>
      </p:sp>
    </p:spTree>
  </p:cSld>
  <p:clrMapOvr>
    <a:masterClrMapping/>
  </p:clrMapOvr>
  <p:transition spd="slow">
    <p:random/>
  </p:transition>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fr-FR" smtClean="0"/>
              <a:t>Les Coûts d'Introduction V</a:t>
            </a:r>
            <a:br>
              <a:rPr lang="fr-FR" smtClean="0"/>
            </a:br>
            <a:r>
              <a:rPr lang="fr-FR" smtClean="0"/>
              <a:t>(Going Public Costs)</a:t>
            </a:r>
          </a:p>
        </p:txBody>
      </p:sp>
      <p:sp>
        <p:nvSpPr>
          <p:cNvPr id="225283" name="Rectangle 3"/>
          <p:cNvSpPr>
            <a:spLocks noGrp="1" noChangeArrowheads="1"/>
          </p:cNvSpPr>
          <p:nvPr>
            <p:ph type="body" idx="1"/>
          </p:nvPr>
        </p:nvSpPr>
        <p:spPr>
          <a:xfrm>
            <a:off x="0" y="1981200"/>
            <a:ext cx="9144000" cy="4114800"/>
          </a:xfrm>
        </p:spPr>
        <p:txBody>
          <a:bodyPr/>
          <a:lstStyle/>
          <a:p>
            <a:pPr>
              <a:buFontTx/>
              <a:buNone/>
            </a:pPr>
            <a:r>
              <a:rPr lang="fr-FR" smtClean="0"/>
              <a:t>5. Tout le monde tient compte de la répartition des risques, mais personne ne l'exprime en chiffres. </a:t>
            </a:r>
          </a:p>
          <a:p>
            <a:pPr lvl="1"/>
            <a:r>
              <a:rPr lang="fr-FR" smtClean="0"/>
              <a:t>Comparez le risque de l'Émetteur qui payerait même le taux impossible car illégal de 20% pour une émission de 100 millions de dollars, avec celui qui accepterait la proposition au point 4. </a:t>
            </a:r>
          </a:p>
          <a:p>
            <a:pPr lvl="1"/>
            <a:r>
              <a:rPr lang="fr-FR" smtClean="0"/>
              <a:t>En cas d'échec de la mise en bourse, le premier en serait quitte pour ses frais inutiles.</a:t>
            </a:r>
          </a:p>
        </p:txBody>
      </p:sp>
    </p:spTree>
  </p:cSld>
  <p:clrMapOvr>
    <a:masterClrMapping/>
  </p:clrMapOvr>
  <p:transition spd="slow">
    <p:random/>
  </p:transition>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fr-FR" smtClean="0"/>
              <a:t>Les Coûts d'Introduction VI</a:t>
            </a:r>
            <a:br>
              <a:rPr lang="fr-FR" smtClean="0"/>
            </a:br>
            <a:r>
              <a:rPr lang="fr-FR" smtClean="0"/>
              <a:t>(Going Public Costs)</a:t>
            </a:r>
          </a:p>
        </p:txBody>
      </p:sp>
      <p:sp>
        <p:nvSpPr>
          <p:cNvPr id="226307" name="Rectangle 3"/>
          <p:cNvSpPr>
            <a:spLocks noGrp="1" noChangeArrowheads="1"/>
          </p:cNvSpPr>
          <p:nvPr>
            <p:ph type="body" idx="1"/>
          </p:nvPr>
        </p:nvSpPr>
        <p:spPr>
          <a:xfrm>
            <a:off x="0" y="1981200"/>
            <a:ext cx="9144000" cy="4114800"/>
          </a:xfrm>
        </p:spPr>
        <p:txBody>
          <a:bodyPr/>
          <a:lstStyle/>
          <a:p>
            <a:r>
              <a:rPr lang="fr-FR" smtClean="0"/>
              <a:t>Le second Émetteur serait débiteur d'une dizaine de millions de dollars au moins (7 millions de dépenses plus le temps facturé par la Banque à USD 350 l'heure par employé!)</a:t>
            </a:r>
          </a:p>
          <a:p>
            <a:r>
              <a:rPr lang="fr-FR" smtClean="0"/>
              <a:t>ou d'un procès au terme duquel il se retrouvera probablement toujours débiteur de cette même somme, augmentée des frais du procès ! </a:t>
            </a:r>
          </a:p>
          <a:p>
            <a:r>
              <a:rPr lang="fr-FR" smtClean="0"/>
              <a:t>Si il ne peut pas payer, il devra laisser sa société à la Banque ! Comprenez-vous la notion chiffrée du risque ?</a:t>
            </a:r>
          </a:p>
          <a:p>
            <a:endParaRPr lang="fr-FR" smtClean="0"/>
          </a:p>
        </p:txBody>
      </p:sp>
    </p:spTree>
  </p:cSld>
  <p:clrMapOvr>
    <a:masterClrMapping/>
  </p:clrMapOvr>
  <p:transition spd="slow">
    <p:random/>
  </p:transition>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fr-FR" smtClean="0"/>
              <a:t>Les Coûts d'Introduction VII</a:t>
            </a:r>
            <a:br>
              <a:rPr lang="fr-FR" smtClean="0"/>
            </a:br>
            <a:r>
              <a:rPr lang="fr-FR" smtClean="0"/>
              <a:t>(Going Public Costs)</a:t>
            </a:r>
          </a:p>
        </p:txBody>
      </p:sp>
      <p:sp>
        <p:nvSpPr>
          <p:cNvPr id="227331" name="Rectangle 3"/>
          <p:cNvSpPr>
            <a:spLocks noGrp="1" noChangeArrowheads="1"/>
          </p:cNvSpPr>
          <p:nvPr>
            <p:ph type="body" idx="1"/>
          </p:nvPr>
        </p:nvSpPr>
        <p:spPr>
          <a:xfrm>
            <a:off x="0" y="1981200"/>
            <a:ext cx="9144000" cy="4114800"/>
          </a:xfrm>
        </p:spPr>
        <p:txBody>
          <a:bodyPr/>
          <a:lstStyle/>
          <a:p>
            <a:pPr>
              <a:buFontTx/>
              <a:buNone/>
            </a:pPr>
            <a:r>
              <a:rPr lang="fr-FR" smtClean="0"/>
              <a:t>6. La règle pour l'Entrepreneur est donc simple: laisser le Guide Financier mener les négociations et à défaut, laisser le Négociant facturer tant que c'est dans les normes légales et que l'Entrepreneur a ce qu'il faut pour opérer une rentabilité conforme avec son business plan. </a:t>
            </a:r>
          </a:p>
          <a:p>
            <a:r>
              <a:rPr lang="fr-FR" smtClean="0"/>
              <a:t>Toutefois, à défaut de Guide, l'Entrepreneur doit astreindre le Négociant à faire par écrit une divulgation complète de sa rémunération, directe et indirecte et soumettre le document à la SEC.</a:t>
            </a:r>
          </a:p>
        </p:txBody>
      </p:sp>
    </p:spTree>
  </p:cSld>
  <p:clrMapOvr>
    <a:masterClrMapping/>
  </p:clrMapOvr>
  <p:transition spd="slow">
    <p:random/>
  </p:transition>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fr-FR" smtClean="0"/>
              <a:t>Les Coûts d'Introduction VIII</a:t>
            </a:r>
            <a:br>
              <a:rPr lang="fr-FR" smtClean="0"/>
            </a:br>
            <a:r>
              <a:rPr lang="fr-FR" smtClean="0"/>
              <a:t>(Going Public Costs)</a:t>
            </a:r>
          </a:p>
        </p:txBody>
      </p:sp>
      <p:sp>
        <p:nvSpPr>
          <p:cNvPr id="3076" name="Rectangle 3"/>
          <p:cNvSpPr>
            <a:spLocks noGrp="1" noChangeArrowheads="1"/>
          </p:cNvSpPr>
          <p:nvPr>
            <p:ph type="body" idx="1"/>
          </p:nvPr>
        </p:nvSpPr>
        <p:spPr>
          <a:xfrm>
            <a:off x="0" y="1676400"/>
            <a:ext cx="9144000" cy="1447800"/>
          </a:xfrm>
        </p:spPr>
        <p:txBody>
          <a:bodyPr/>
          <a:lstStyle/>
          <a:p>
            <a:r>
              <a:rPr lang="fr-FR" smtClean="0"/>
              <a:t>Les coûts d'une Introduction sur le NASDAQ pour une émission entre 50 et 100 millions de dollars, peuvent être évalués comme suit:</a:t>
            </a:r>
          </a:p>
        </p:txBody>
      </p:sp>
      <p:graphicFrame>
        <p:nvGraphicFramePr>
          <p:cNvPr id="3074" name="Object 4"/>
          <p:cNvGraphicFramePr>
            <a:graphicFrameLocks noChangeAspect="1"/>
          </p:cNvGraphicFramePr>
          <p:nvPr/>
        </p:nvGraphicFramePr>
        <p:xfrm>
          <a:off x="1295400" y="3062288"/>
          <a:ext cx="7848600" cy="3795712"/>
        </p:xfrm>
        <a:graphic>
          <a:graphicData uri="http://schemas.openxmlformats.org/presentationml/2006/ole">
            <mc:AlternateContent xmlns:mc="http://schemas.openxmlformats.org/markup-compatibility/2006">
              <mc:Choice xmlns:v="urn:schemas-microsoft-com:vml" Requires="v">
                <p:oleObj spid="_x0000_s3078" name="Document" r:id="rId5" imgW="6071400" imgH="2937240" progId="Word.Document.8">
                  <p:embed/>
                </p:oleObj>
              </mc:Choice>
              <mc:Fallback>
                <p:oleObj name="Document" r:id="rId5" imgW="6071400" imgH="2937240"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062288"/>
                        <a:ext cx="7848600" cy="379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ransition spd="slow">
    <p:random/>
  </p:transition>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fr-FR" smtClean="0"/>
              <a:t>Les Coûts d'Introduction IX</a:t>
            </a:r>
            <a:br>
              <a:rPr lang="fr-FR" smtClean="0"/>
            </a:br>
            <a:r>
              <a:rPr lang="fr-FR" smtClean="0"/>
              <a:t>(Going Public Costs)</a:t>
            </a:r>
          </a:p>
        </p:txBody>
      </p:sp>
      <p:sp>
        <p:nvSpPr>
          <p:cNvPr id="228355" name="Rectangle 3"/>
          <p:cNvSpPr>
            <a:spLocks noGrp="1" noChangeArrowheads="1"/>
          </p:cNvSpPr>
          <p:nvPr>
            <p:ph type="body" idx="1"/>
          </p:nvPr>
        </p:nvSpPr>
        <p:spPr/>
        <p:txBody>
          <a:bodyPr/>
          <a:lstStyle/>
          <a:p>
            <a:pPr>
              <a:buFontTx/>
              <a:buNone/>
            </a:pPr>
            <a:r>
              <a:rPr lang="fr-FR" smtClean="0"/>
              <a:t>Tous ces coûts n'incluent évidemment pas:</a:t>
            </a:r>
          </a:p>
          <a:p>
            <a:pPr>
              <a:buFontTx/>
              <a:buNone/>
            </a:pPr>
            <a:r>
              <a:rPr lang="fr-FR" smtClean="0"/>
              <a:t>1. La première partie de la Préparation d’Émission concernant les mesures d'organisation internes,</a:t>
            </a:r>
          </a:p>
          <a:p>
            <a:pPr>
              <a:buFontTx/>
              <a:buNone/>
            </a:pPr>
            <a:r>
              <a:rPr lang="fr-FR" smtClean="0"/>
              <a:t>2. ni les coûts indirects,</a:t>
            </a:r>
          </a:p>
          <a:p>
            <a:pPr>
              <a:buFontTx/>
              <a:buNone/>
            </a:pPr>
            <a:r>
              <a:rPr lang="fr-FR" smtClean="0"/>
              <a:t>3. ni les coûts subséquents nécessaires à maintenir une société publique cotée, comme les frais légaux, comptables, de communication, de publication et d'audit.</a:t>
            </a:r>
          </a:p>
        </p:txBody>
      </p:sp>
    </p:spTree>
  </p:cSld>
  <p:clrMapOvr>
    <a:masterClrMapping/>
  </p:clrMapOvr>
  <p:transition spd="slow">
    <p:random/>
  </p:transition>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fr-FR" smtClean="0"/>
              <a:t>Le Processus d'Introduction I</a:t>
            </a:r>
          </a:p>
        </p:txBody>
      </p:sp>
      <p:sp>
        <p:nvSpPr>
          <p:cNvPr id="229379" name="Rectangle 3"/>
          <p:cNvSpPr>
            <a:spLocks noGrp="1" noChangeArrowheads="1"/>
          </p:cNvSpPr>
          <p:nvPr>
            <p:ph type="body" idx="1"/>
          </p:nvPr>
        </p:nvSpPr>
        <p:spPr>
          <a:xfrm>
            <a:off x="381000" y="1676400"/>
            <a:ext cx="8763000" cy="4800600"/>
          </a:xfrm>
        </p:spPr>
        <p:txBody>
          <a:bodyPr lIns="0" rIns="0"/>
          <a:lstStyle/>
          <a:p>
            <a:pPr marL="288925" indent="-288925"/>
            <a:r>
              <a:rPr lang="fr-FR" smtClean="0"/>
              <a:t>Dresser un calendrier d'introduction sur un marché américain permet d'estimer les opérations, les étapes et donc le délai nécessaire à une admission à la cote.</a:t>
            </a:r>
          </a:p>
          <a:p>
            <a:pPr marL="288925" indent="-288925"/>
            <a:r>
              <a:rPr lang="fr-FR" smtClean="0"/>
              <a:t>Cependant, selon le marché considéré pour sa mise en bourse, selon le type de Titre que l'Émetteur souhaite coter et selon l'adéquation de sa comptabilité aux normes U.S. GAAP et aux exigences de la SEC, ce calendrier peut varier considérablement. </a:t>
            </a:r>
          </a:p>
          <a:p>
            <a:pPr marL="288925" indent="-288925"/>
            <a:r>
              <a:rPr lang="fr-FR" smtClean="0"/>
              <a:t>Le Calendrier ci-dessous permet donc de se familiariser avec les tâches qui attendent l'Émetteur avant de pouvoir faire un appel public à l'épargne aux Etats-Unis.</a:t>
            </a:r>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r-FR" smtClean="0"/>
              <a:t>La Communauté Financière II</a:t>
            </a:r>
          </a:p>
        </p:txBody>
      </p:sp>
      <p:sp>
        <p:nvSpPr>
          <p:cNvPr id="30723" name="Rectangle 3"/>
          <p:cNvSpPr>
            <a:spLocks noGrp="1" noChangeArrowheads="1"/>
          </p:cNvSpPr>
          <p:nvPr>
            <p:ph type="body" idx="1"/>
          </p:nvPr>
        </p:nvSpPr>
        <p:spPr>
          <a:xfrm>
            <a:off x="609600" y="1524000"/>
            <a:ext cx="8305800" cy="5334000"/>
          </a:xfrm>
        </p:spPr>
        <p:txBody>
          <a:bodyPr/>
          <a:lstStyle/>
          <a:p>
            <a:r>
              <a:rPr lang="fr-FR" smtClean="0"/>
              <a:t>Ceci s’explique facilement:</a:t>
            </a:r>
          </a:p>
          <a:p>
            <a:pPr lvl="1"/>
            <a:r>
              <a:rPr lang="fr-FR" smtClean="0"/>
              <a:t>Qui a faim travaille plus et avec plus d’acharnement.</a:t>
            </a:r>
          </a:p>
          <a:p>
            <a:r>
              <a:rPr lang="fr-FR" smtClean="0"/>
              <a:t>Savoir les distinguer est essentiel, surtout pour l’Entrepreneur à la recherche de capital.</a:t>
            </a:r>
          </a:p>
          <a:p>
            <a:r>
              <a:rPr lang="fr-FR" smtClean="0"/>
              <a:t>Ne vous fiez pas aux apparences, il y a de nombreuses confusions dues tant au snobisme qu’aux traductions erronées.</a:t>
            </a:r>
          </a:p>
          <a:p>
            <a:r>
              <a:rPr lang="fr-FR" smtClean="0"/>
              <a:t>Aussi, il ne faut absolument pas se fier aux titres sur les cartes de visite.</a:t>
            </a:r>
          </a:p>
        </p:txBody>
      </p:sp>
    </p:spTree>
  </p:cSld>
  <p:clrMapOvr>
    <a:masterClrMapping/>
  </p:clrMapOvr>
  <p:transition>
    <p:random/>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fr-FR" smtClean="0"/>
              <a:t>Le Processus d'Introduction II</a:t>
            </a:r>
          </a:p>
        </p:txBody>
      </p:sp>
      <p:sp>
        <p:nvSpPr>
          <p:cNvPr id="230403" name="Rectangle 3"/>
          <p:cNvSpPr>
            <a:spLocks noGrp="1" noChangeArrowheads="1"/>
          </p:cNvSpPr>
          <p:nvPr>
            <p:ph type="body" idx="1"/>
          </p:nvPr>
        </p:nvSpPr>
        <p:spPr>
          <a:xfrm>
            <a:off x="381000" y="1676400"/>
            <a:ext cx="8763000" cy="4800600"/>
          </a:xfrm>
        </p:spPr>
        <p:txBody>
          <a:bodyPr lIns="0" rIns="0"/>
          <a:lstStyle/>
          <a:p>
            <a:pPr marL="288925" indent="-288925"/>
            <a:r>
              <a:rPr lang="fr-CH" smtClean="0"/>
              <a:t>Abréviations:</a:t>
            </a:r>
          </a:p>
          <a:p>
            <a:pPr marL="288925" indent="-288925"/>
            <a:r>
              <a:rPr lang="fr-CH" smtClean="0"/>
              <a:t>A = Auditeur</a:t>
            </a:r>
          </a:p>
          <a:p>
            <a:pPr marL="288925" indent="-288925"/>
            <a:r>
              <a:rPr lang="fr-CH" smtClean="0"/>
              <a:t>CA 	= Conseil d'Administration </a:t>
            </a:r>
          </a:p>
          <a:p>
            <a:pPr marL="288925" indent="-288925"/>
            <a:r>
              <a:rPr lang="fr-CH" smtClean="0"/>
              <a:t>G = Guide Financier 	   </a:t>
            </a:r>
          </a:p>
          <a:p>
            <a:pPr marL="288925" indent="-288925"/>
            <a:r>
              <a:rPr lang="fr-CH" smtClean="0"/>
              <a:t>J  = Juriste</a:t>
            </a:r>
          </a:p>
          <a:p>
            <a:pPr marL="288925" indent="-288925"/>
            <a:r>
              <a:rPr lang="fr-CH" smtClean="0"/>
              <a:t>M = Management</a:t>
            </a:r>
          </a:p>
          <a:p>
            <a:pPr marL="288925" indent="-288925"/>
            <a:r>
              <a:rPr lang="fr-CH" smtClean="0"/>
              <a:t>N = Négociant en Titres			</a:t>
            </a:r>
            <a:endParaRPr lang="fr-FR" smtClean="0"/>
          </a:p>
        </p:txBody>
      </p:sp>
    </p:spTree>
  </p:cSld>
  <p:clrMapOvr>
    <a:masterClrMapping/>
  </p:clrMapOvr>
  <p:transition spd="slow">
    <p:random/>
  </p:transition>
</p:sld>
</file>

<file path=ppt/slides/slide2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0" y="0"/>
          <a:ext cx="9601200" cy="6819900"/>
        </p:xfrm>
        <a:graphic>
          <a:graphicData uri="http://schemas.openxmlformats.org/presentationml/2006/ole">
            <mc:AlternateContent xmlns:mc="http://schemas.openxmlformats.org/markup-compatibility/2006">
              <mc:Choice xmlns:v="urn:schemas-microsoft-com:vml" Requires="v">
                <p:oleObj spid="_x0000_s4101" name="Document" r:id="rId5" imgW="6080760" imgH="4534920" progId="Word.Document.8">
                  <p:embed/>
                </p:oleObj>
              </mc:Choice>
              <mc:Fallback>
                <p:oleObj name="Document" r:id="rId5" imgW="6080760" imgH="4534920"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601200" cy="68199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ransition spd="slow">
    <p:random/>
  </p:transition>
</p:sld>
</file>

<file path=ppt/slides/slide2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0" y="0"/>
          <a:ext cx="8763000" cy="6983413"/>
        </p:xfrm>
        <a:graphic>
          <a:graphicData uri="http://schemas.openxmlformats.org/presentationml/2006/ole">
            <mc:AlternateContent xmlns:mc="http://schemas.openxmlformats.org/markup-compatibility/2006">
              <mc:Choice xmlns:v="urn:schemas-microsoft-com:vml" Requires="v">
                <p:oleObj spid="_x0000_s5125" name="Document" r:id="rId5" imgW="6080760" imgH="4845960" progId="Word.Document.8">
                  <p:embed/>
                </p:oleObj>
              </mc:Choice>
              <mc:Fallback>
                <p:oleObj name="Document" r:id="rId5" imgW="6080760" imgH="4845960"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8763000" cy="698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ransition spd="slow">
    <p:random/>
  </p:transition>
</p:sld>
</file>

<file path=ppt/slides/slide2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0" y="0"/>
          <a:ext cx="9144000" cy="4829175"/>
        </p:xfrm>
        <a:graphic>
          <a:graphicData uri="http://schemas.openxmlformats.org/presentationml/2006/ole">
            <mc:AlternateContent xmlns:mc="http://schemas.openxmlformats.org/markup-compatibility/2006">
              <mc:Choice xmlns:v="urn:schemas-microsoft-com:vml" Requires="v">
                <p:oleObj spid="_x0000_s6149" name="Document" r:id="rId5" imgW="6080760" imgH="3210840" progId="Word.Document.8">
                  <p:embed/>
                </p:oleObj>
              </mc:Choice>
              <mc:Fallback>
                <p:oleObj name="Document" r:id="rId5" imgW="6080760" imgH="3210840"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ransition spd="slow">
    <p:random/>
  </p:transition>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fr-FR" smtClean="0"/>
              <a:t>Le Processus d'Introduction IV</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fr-FR" smtClean="0"/>
              <a:t>La Communauté Financière III</a:t>
            </a:r>
            <a:br>
              <a:rPr lang="fr-FR" smtClean="0"/>
            </a:br>
            <a:r>
              <a:rPr lang="fr-FR" smtClean="0"/>
              <a:t>Le Prospect</a:t>
            </a:r>
          </a:p>
        </p:txBody>
      </p:sp>
      <p:sp>
        <p:nvSpPr>
          <p:cNvPr id="31747" name="Rectangle 3"/>
          <p:cNvSpPr>
            <a:spLocks noGrp="1" noChangeArrowheads="1"/>
          </p:cNvSpPr>
          <p:nvPr>
            <p:ph type="body" idx="1"/>
          </p:nvPr>
        </p:nvSpPr>
        <p:spPr/>
        <p:txBody>
          <a:bodyPr/>
          <a:lstStyle/>
          <a:p>
            <a:r>
              <a:rPr lang="fr-FR" smtClean="0"/>
              <a:t>Le Prospect désigne toute personne physique ou morale capable d’épargner ou d’investir.</a:t>
            </a:r>
          </a:p>
          <a:p>
            <a:r>
              <a:rPr lang="fr-FR" smtClean="0"/>
              <a:t>L’Investisseur potentiel est un genre de Prospect.</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fr-FR" smtClean="0"/>
              <a:t>La Communauté Financière IV</a:t>
            </a:r>
            <a:br>
              <a:rPr lang="fr-FR" smtClean="0"/>
            </a:br>
            <a:r>
              <a:rPr lang="fr-FR" smtClean="0"/>
              <a:t>L’Épargnant</a:t>
            </a:r>
          </a:p>
        </p:txBody>
      </p:sp>
      <p:sp>
        <p:nvSpPr>
          <p:cNvPr id="32771" name="Rectangle 3"/>
          <p:cNvSpPr>
            <a:spLocks noGrp="1" noChangeArrowheads="1"/>
          </p:cNvSpPr>
          <p:nvPr>
            <p:ph type="body" idx="1"/>
          </p:nvPr>
        </p:nvSpPr>
        <p:spPr/>
        <p:txBody>
          <a:bodyPr/>
          <a:lstStyle/>
          <a:p>
            <a:r>
              <a:rPr lang="fr-FR" smtClean="0"/>
              <a:t>L’Épargnant désigne la personne physique ou morale qui dépose en réserve sur son compte bancaire une somme d’argent non affectée à la consommation.</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143000"/>
          </a:xfrm>
        </p:spPr>
        <p:txBody>
          <a:bodyPr/>
          <a:lstStyle/>
          <a:p>
            <a:r>
              <a:rPr lang="fr-FR" smtClean="0"/>
              <a:t>La Communauté Financière V</a:t>
            </a:r>
            <a:br>
              <a:rPr lang="fr-FR" smtClean="0"/>
            </a:br>
            <a:r>
              <a:rPr lang="fr-FR" smtClean="0"/>
              <a:t>Le Banquier (Commercial ou Privé)</a:t>
            </a:r>
          </a:p>
        </p:txBody>
      </p:sp>
      <p:sp>
        <p:nvSpPr>
          <p:cNvPr id="33795" name="Rectangle 3"/>
          <p:cNvSpPr>
            <a:spLocks noGrp="1" noChangeArrowheads="1"/>
          </p:cNvSpPr>
          <p:nvPr>
            <p:ph type="body" idx="1"/>
          </p:nvPr>
        </p:nvSpPr>
        <p:spPr/>
        <p:txBody>
          <a:bodyPr/>
          <a:lstStyle/>
          <a:p>
            <a:r>
              <a:rPr lang="fr-FR" smtClean="0"/>
              <a:t>Le Banquier désigne la personne physique qui gère un établissement public ou privé qui facilite et gère les moyens de paiements des personnes physiques ou morales, avance et reçoit des fonds en dépôts.</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143000"/>
          </a:xfrm>
        </p:spPr>
        <p:txBody>
          <a:bodyPr/>
          <a:lstStyle/>
          <a:p>
            <a:r>
              <a:rPr lang="fr-FR" smtClean="0"/>
              <a:t>La Communauté Financière VI L’Investisseur</a:t>
            </a:r>
          </a:p>
        </p:txBody>
      </p:sp>
      <p:sp>
        <p:nvSpPr>
          <p:cNvPr id="34819" name="Rectangle 3"/>
          <p:cNvSpPr>
            <a:spLocks noGrp="1" noChangeArrowheads="1"/>
          </p:cNvSpPr>
          <p:nvPr>
            <p:ph type="body" idx="1"/>
          </p:nvPr>
        </p:nvSpPr>
        <p:spPr/>
        <p:txBody>
          <a:bodyPr/>
          <a:lstStyle/>
          <a:p>
            <a:r>
              <a:rPr lang="fr-FR" smtClean="0"/>
              <a:t>L’Investisseur désigne la personne physique ou morale qui acquiert des Titres, une participation ou un intérêt dans une opportunité d’investissement.</a:t>
            </a:r>
          </a:p>
          <a:p>
            <a:r>
              <a:rPr lang="fr-FR" smtClean="0"/>
              <a:t>Le plus souvent, l’Investisseur désigne la personne physique ou morale qui a acquis un bloc de Titres d’une Émission.</a:t>
            </a: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smtClean="0"/>
              <a:t>La Communauté Financière VII</a:t>
            </a:r>
            <a:br>
              <a:rPr lang="fr-FR" smtClean="0"/>
            </a:br>
            <a:r>
              <a:rPr lang="fr-FR" smtClean="0"/>
              <a:t>Le Promoteur</a:t>
            </a:r>
          </a:p>
        </p:txBody>
      </p:sp>
      <p:sp>
        <p:nvSpPr>
          <p:cNvPr id="35843" name="Rectangle 3"/>
          <p:cNvSpPr>
            <a:spLocks noGrp="1" noChangeArrowheads="1"/>
          </p:cNvSpPr>
          <p:nvPr>
            <p:ph type="body" idx="1"/>
          </p:nvPr>
        </p:nvSpPr>
        <p:spPr/>
        <p:txBody>
          <a:bodyPr/>
          <a:lstStyle/>
          <a:p>
            <a:r>
              <a:rPr lang="fr-FR" smtClean="0"/>
              <a:t>Il faut distinguer deux définitions du Promoteur:</a:t>
            </a:r>
          </a:p>
          <a:p>
            <a:pPr lvl="1"/>
            <a:r>
              <a:rPr lang="fr-FR" smtClean="0"/>
              <a:t>L’un étant un Entrepreneur nanti, qui est le principal investisseur d’un projet et qui en effectue la promotion, dans le sens de Promoteur immobilier.</a:t>
            </a:r>
          </a:p>
          <a:p>
            <a:pPr lvl="1"/>
            <a:r>
              <a:rPr lang="fr-FR" smtClean="0"/>
              <a:t>L’autre étant le terme générique ayant trait à celui qui effectue la promotion d’un Titre, qu’il soit Entrepreneur, Négociant ou Courtier. </a:t>
            </a: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r-FR" smtClean="0"/>
              <a:t>La Communauté Financière VIII</a:t>
            </a:r>
            <a:br>
              <a:rPr lang="fr-FR" smtClean="0"/>
            </a:br>
            <a:r>
              <a:rPr lang="fr-FR" smtClean="0"/>
              <a:t>Le Gestionnaire de Fortune</a:t>
            </a:r>
          </a:p>
        </p:txBody>
      </p:sp>
      <p:sp>
        <p:nvSpPr>
          <p:cNvPr id="36867" name="Rectangle 3"/>
          <p:cNvSpPr>
            <a:spLocks noGrp="1" noChangeArrowheads="1"/>
          </p:cNvSpPr>
          <p:nvPr>
            <p:ph type="body" idx="1"/>
          </p:nvPr>
        </p:nvSpPr>
        <p:spPr>
          <a:xfrm>
            <a:off x="685800" y="1371600"/>
            <a:ext cx="8077200" cy="5105400"/>
          </a:xfrm>
        </p:spPr>
        <p:txBody>
          <a:bodyPr/>
          <a:lstStyle/>
          <a:p>
            <a:r>
              <a:rPr lang="fr-FR" smtClean="0"/>
              <a:t>Le Gestionnaire de Fortune, appelé aussi « Gérant de Fortune » ou « Gérant » tout court désigne un professionnel qui gère le capital mis en dépôt par un ou plusieurs épargnants ou investisseurs.</a:t>
            </a:r>
          </a:p>
          <a:p>
            <a:r>
              <a:rPr lang="fr-FR" smtClean="0"/>
              <a:t>On le trouve également sous la dénomination de</a:t>
            </a:r>
            <a:br>
              <a:rPr lang="fr-FR" smtClean="0"/>
            </a:br>
            <a:r>
              <a:rPr lang="fr-FR" smtClean="0"/>
              <a:t>« Gestionnaire de Fonds » lorsque les capitaux sont réunis dans un fonds de placements.</a:t>
            </a:r>
          </a:p>
          <a:p>
            <a:r>
              <a:rPr lang="fr-FR" smtClean="0"/>
              <a:t>On le trouve également sous la dénomination de</a:t>
            </a:r>
            <a:br>
              <a:rPr lang="fr-FR" smtClean="0"/>
            </a:br>
            <a:r>
              <a:rPr lang="fr-FR" smtClean="0"/>
              <a:t>« Gestionnaire de Patrimoine  » lorsque sa gestion s’étend à des biens qui ne sont pas fongibles.</a:t>
            </a: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r-FR" smtClean="0"/>
              <a:t>La Communauté Financière XIX</a:t>
            </a:r>
            <a:br>
              <a:rPr lang="fr-FR" smtClean="0"/>
            </a:br>
            <a:r>
              <a:rPr lang="fr-FR" smtClean="0"/>
              <a:t>Le Financier</a:t>
            </a:r>
          </a:p>
        </p:txBody>
      </p:sp>
      <p:sp>
        <p:nvSpPr>
          <p:cNvPr id="37891" name="Rectangle 3"/>
          <p:cNvSpPr>
            <a:spLocks noGrp="1" noChangeArrowheads="1"/>
          </p:cNvSpPr>
          <p:nvPr>
            <p:ph type="body" idx="1"/>
          </p:nvPr>
        </p:nvSpPr>
        <p:spPr/>
        <p:txBody>
          <a:bodyPr/>
          <a:lstStyle/>
          <a:p>
            <a:pPr>
              <a:spcBef>
                <a:spcPct val="0"/>
              </a:spcBef>
            </a:pPr>
            <a:r>
              <a:rPr lang="fr-FR" smtClean="0"/>
              <a:t>Le Financier désigne généralement une personne physique spécialiste d’opérations financières et de financement. </a:t>
            </a:r>
          </a:p>
          <a:p>
            <a:pPr>
              <a:spcBef>
                <a:spcPct val="0"/>
              </a:spcBef>
            </a:pPr>
            <a:r>
              <a:rPr lang="fr-FR" smtClean="0"/>
              <a:t>Étymologiquement, le terme provient des termes « Finer » qui signifie « mener à bien » et « ansa » qui signifie « la solution ».</a:t>
            </a:r>
          </a:p>
          <a:p>
            <a:pPr>
              <a:spcBef>
                <a:spcPct val="0"/>
              </a:spcBef>
            </a:pPr>
            <a:r>
              <a:rPr lang="fr-FR" smtClean="0"/>
              <a:t>Le Financier est donc celui qui trouve des solutions pour mener à bien.</a:t>
            </a:r>
          </a:p>
          <a:p>
            <a:pPr>
              <a:spcBef>
                <a:spcPct val="0"/>
              </a:spcBef>
            </a:pPr>
            <a:r>
              <a:rPr lang="fr-FR" smtClean="0"/>
              <a:t>Il est le chef d’orchestre du Financement, le coach de l’Entrepreneur, l’interface entre l’Entreprise et la Communauté Financière.</a:t>
            </a:r>
          </a:p>
          <a:p>
            <a:pPr>
              <a:spcBef>
                <a:spcPct val="0"/>
              </a:spcBef>
            </a:pPr>
            <a:r>
              <a:rPr lang="fr-FR" smtClean="0"/>
              <a:t>Rarement, on l’utilise pour une personne morale.</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smtClean="0"/>
              <a:t>Le mot Finance</a:t>
            </a:r>
          </a:p>
        </p:txBody>
      </p:sp>
      <p:sp>
        <p:nvSpPr>
          <p:cNvPr id="11267" name="Rectangle 3"/>
          <p:cNvSpPr>
            <a:spLocks noGrp="1" noChangeArrowheads="1"/>
          </p:cNvSpPr>
          <p:nvPr>
            <p:ph type="body" idx="1"/>
          </p:nvPr>
        </p:nvSpPr>
        <p:spPr>
          <a:xfrm>
            <a:off x="381000" y="1828800"/>
            <a:ext cx="8763000" cy="4648200"/>
          </a:xfrm>
        </p:spPr>
        <p:txBody>
          <a:bodyPr/>
          <a:lstStyle/>
          <a:p>
            <a:r>
              <a:rPr lang="fr-FR" smtClean="0"/>
              <a:t>Du latin Finer, qui signifie « mener à bien »</a:t>
            </a:r>
            <a:br>
              <a:rPr lang="fr-FR" smtClean="0"/>
            </a:br>
            <a:r>
              <a:rPr lang="fr-FR" smtClean="0"/>
              <a:t>et </a:t>
            </a:r>
            <a:br>
              <a:rPr lang="fr-FR" smtClean="0"/>
            </a:br>
            <a:r>
              <a:rPr lang="fr-FR" smtClean="0"/>
              <a:t>Hansa, qui signifie la « solution »</a:t>
            </a:r>
            <a:br>
              <a:rPr lang="fr-FR" smtClean="0"/>
            </a:br>
            <a:r>
              <a:rPr lang="fr-FR" smtClean="0"/>
              <a:t/>
            </a:r>
            <a:br>
              <a:rPr lang="fr-FR" smtClean="0"/>
            </a:br>
            <a:r>
              <a:rPr lang="fr-FR" smtClean="0"/>
              <a:t>la Finance,</a:t>
            </a:r>
            <a:br>
              <a:rPr lang="fr-FR" smtClean="0"/>
            </a:br>
            <a:r>
              <a:rPr lang="fr-FR" smtClean="0"/>
              <a:t>c'est « Trouver des Solutions pour Mener à Bien », en d'autres termes la Science d’Entreprendre.</a:t>
            </a:r>
          </a:p>
          <a:p>
            <a:r>
              <a:rPr lang="fr-FR" smtClean="0"/>
              <a:t>D'où, la Finance n’a rien à voir avec la notion d'argent !</a:t>
            </a:r>
          </a:p>
          <a:p>
            <a:r>
              <a:rPr lang="fr-FR" smtClean="0"/>
              <a:t>L’argent n’est qu’un des moyens de Financer.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1600200"/>
          </a:xfrm>
        </p:spPr>
        <p:txBody>
          <a:bodyPr/>
          <a:lstStyle/>
          <a:p>
            <a:r>
              <a:rPr lang="fr-FR" smtClean="0"/>
              <a:t>La Communauté Financière X</a:t>
            </a:r>
            <a:br>
              <a:rPr lang="fr-FR" smtClean="0"/>
            </a:br>
            <a:r>
              <a:rPr lang="fr-FR" smtClean="0"/>
              <a:t>Le Capital Risqueur ou</a:t>
            </a:r>
            <a:br>
              <a:rPr lang="fr-FR" smtClean="0"/>
            </a:br>
            <a:r>
              <a:rPr lang="fr-FR" smtClean="0"/>
              <a:t>    Venture Capitaliste</a:t>
            </a:r>
          </a:p>
        </p:txBody>
      </p:sp>
      <p:sp>
        <p:nvSpPr>
          <p:cNvPr id="38915" name="Rectangle 3"/>
          <p:cNvSpPr>
            <a:spLocks noGrp="1" noChangeArrowheads="1"/>
          </p:cNvSpPr>
          <p:nvPr>
            <p:ph type="body" idx="1"/>
          </p:nvPr>
        </p:nvSpPr>
        <p:spPr>
          <a:xfrm>
            <a:off x="685800" y="2057400"/>
            <a:ext cx="8001000" cy="4038600"/>
          </a:xfrm>
        </p:spPr>
        <p:txBody>
          <a:bodyPr/>
          <a:lstStyle/>
          <a:p>
            <a:r>
              <a:rPr lang="fr-FR" smtClean="0"/>
              <a:t>Le Capital Risqueur ou Venture Capitaliste désigne généralement une personne physique spécialiste en  organisation d’investissement dans les sociétés privées qui ont besoin de financement. </a:t>
            </a:r>
          </a:p>
          <a:p>
            <a:r>
              <a:rPr lang="fr-FR" smtClean="0"/>
              <a:t>Quelquefois mais rarement, on l’utilise pour une personne morale. En général, on dira plutôt firme ou fonds de capital-risque.</a:t>
            </a: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fr-FR" smtClean="0"/>
              <a:t>La Communauté Financière XI</a:t>
            </a:r>
            <a:br>
              <a:rPr lang="fr-FR" smtClean="0"/>
            </a:br>
            <a:r>
              <a:rPr lang="fr-FR" smtClean="0"/>
              <a:t>Le Banquier d’Investissement</a:t>
            </a:r>
          </a:p>
        </p:txBody>
      </p:sp>
      <p:sp>
        <p:nvSpPr>
          <p:cNvPr id="39939" name="Rectangle 3"/>
          <p:cNvSpPr>
            <a:spLocks noGrp="1" noChangeArrowheads="1"/>
          </p:cNvSpPr>
          <p:nvPr>
            <p:ph type="body" idx="1"/>
          </p:nvPr>
        </p:nvSpPr>
        <p:spPr/>
        <p:txBody>
          <a:bodyPr/>
          <a:lstStyle/>
          <a:p>
            <a:r>
              <a:rPr lang="fr-FR" smtClean="0"/>
              <a:t>Ce terme est un anglicisme de la désignation « Investment Banker » qui même en anglais est particulièrement mal choisie, étant donné qu’il n’est pas banquier.</a:t>
            </a:r>
          </a:p>
          <a:p>
            <a:r>
              <a:rPr lang="fr-FR" smtClean="0"/>
              <a:t>C’est le représentant du négociant en titres agissant comme souscripteurs ou intermédiaire entre un émetteur de titres et le marché des capitaux. </a:t>
            </a:r>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fr-FR" smtClean="0"/>
              <a:t>La Communauté Financière XII</a:t>
            </a:r>
            <a:br>
              <a:rPr lang="fr-FR" smtClean="0"/>
            </a:br>
            <a:r>
              <a:rPr lang="fr-FR" smtClean="0"/>
              <a:t>Le Négociant en Titres</a:t>
            </a:r>
          </a:p>
        </p:txBody>
      </p:sp>
      <p:sp>
        <p:nvSpPr>
          <p:cNvPr id="40963" name="Rectangle 3"/>
          <p:cNvSpPr>
            <a:spLocks noGrp="1" noChangeArrowheads="1"/>
          </p:cNvSpPr>
          <p:nvPr>
            <p:ph type="body" idx="1"/>
          </p:nvPr>
        </p:nvSpPr>
        <p:spPr/>
        <p:txBody>
          <a:bodyPr/>
          <a:lstStyle/>
          <a:p>
            <a:r>
              <a:rPr lang="fr-FR" smtClean="0"/>
              <a:t>Le Négociant en Titres désigne une personne physique ou morale qui, comme son nom l’indique, négocie et distribue des titres à la communauté financière et sur le marché des capitaux.</a:t>
            </a: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r-FR" smtClean="0"/>
              <a:t>La Communauté Financière XIII</a:t>
            </a:r>
            <a:br>
              <a:rPr lang="fr-FR" smtClean="0"/>
            </a:br>
            <a:r>
              <a:rPr lang="fr-FR" smtClean="0"/>
              <a:t>Le Courtier en Titres</a:t>
            </a:r>
          </a:p>
        </p:txBody>
      </p:sp>
      <p:sp>
        <p:nvSpPr>
          <p:cNvPr id="41987" name="Rectangle 3"/>
          <p:cNvSpPr>
            <a:spLocks noGrp="1" noChangeArrowheads="1"/>
          </p:cNvSpPr>
          <p:nvPr>
            <p:ph type="body" idx="1"/>
          </p:nvPr>
        </p:nvSpPr>
        <p:spPr>
          <a:xfrm>
            <a:off x="381000" y="1371600"/>
            <a:ext cx="8763000" cy="4724400"/>
          </a:xfrm>
        </p:spPr>
        <p:txBody>
          <a:bodyPr/>
          <a:lstStyle/>
          <a:p>
            <a:r>
              <a:rPr lang="fr-FR" smtClean="0"/>
              <a:t>Le Courtier en anglais « Broker » désigne une personne physique ou morale qui agit comme intermédiaire entre :</a:t>
            </a:r>
          </a:p>
          <a:p>
            <a:pPr>
              <a:buFontTx/>
              <a:buNone/>
            </a:pPr>
            <a:r>
              <a:rPr lang="fr-FR" smtClean="0"/>
              <a:t>	</a:t>
            </a:r>
            <a:r>
              <a:rPr lang="fr-FR" u="sng" smtClean="0"/>
              <a:t>Marché Public</a:t>
            </a:r>
            <a:endParaRPr lang="fr-FR" smtClean="0"/>
          </a:p>
          <a:p>
            <a:pPr>
              <a:spcBef>
                <a:spcPct val="0"/>
              </a:spcBef>
            </a:pPr>
            <a:r>
              <a:rPr lang="fr-FR" smtClean="0"/>
              <a:t>un acheteur de titres (Prospect)</a:t>
            </a:r>
          </a:p>
          <a:p>
            <a:pPr>
              <a:spcBef>
                <a:spcPct val="0"/>
              </a:spcBef>
              <a:buFontTx/>
              <a:buNone/>
            </a:pPr>
            <a:r>
              <a:rPr lang="fr-FR" smtClean="0"/>
              <a:t>ou 					  	   ET le Marché des </a:t>
            </a:r>
          </a:p>
          <a:p>
            <a:pPr>
              <a:spcBef>
                <a:spcPct val="0"/>
              </a:spcBef>
            </a:pPr>
            <a:r>
              <a:rPr lang="fr-FR" smtClean="0"/>
              <a:t>un vendeur de titres (Investisseur) 		   Capitaux</a:t>
            </a:r>
          </a:p>
          <a:p>
            <a:pPr>
              <a:buFontTx/>
              <a:buNone/>
            </a:pPr>
            <a:r>
              <a:rPr lang="fr-FR" smtClean="0"/>
              <a:t>OU</a:t>
            </a:r>
          </a:p>
          <a:p>
            <a:pPr>
              <a:buFontTx/>
              <a:buNone/>
            </a:pPr>
            <a:r>
              <a:rPr lang="fr-FR" u="sng" smtClean="0"/>
              <a:t>	Marché Privé</a:t>
            </a:r>
            <a:endParaRPr lang="fr-FR" smtClean="0"/>
          </a:p>
          <a:p>
            <a:pPr>
              <a:spcBef>
                <a:spcPct val="0"/>
              </a:spcBef>
            </a:pPr>
            <a:r>
              <a:rPr lang="fr-FR" smtClean="0"/>
              <a:t>un acheteur de titres (Prospect)</a:t>
            </a:r>
          </a:p>
          <a:p>
            <a:pPr>
              <a:spcBef>
                <a:spcPct val="0"/>
              </a:spcBef>
              <a:buFontTx/>
              <a:buNone/>
            </a:pPr>
            <a:r>
              <a:rPr lang="fr-FR" smtClean="0"/>
              <a:t>ou 					  	   ET l’Émetteur </a:t>
            </a:r>
          </a:p>
          <a:p>
            <a:pPr>
              <a:spcBef>
                <a:spcPct val="0"/>
              </a:spcBef>
            </a:pPr>
            <a:r>
              <a:rPr lang="fr-FR" smtClean="0"/>
              <a:t>un vendeur de titres (Investisseur)</a:t>
            </a:r>
          </a:p>
        </p:txBody>
      </p:sp>
      <p:sp>
        <p:nvSpPr>
          <p:cNvPr id="41988" name="Text Box 4"/>
          <p:cNvSpPr txBox="1">
            <a:spLocks noChangeArrowheads="1"/>
          </p:cNvSpPr>
          <p:nvPr/>
        </p:nvSpPr>
        <p:spPr bwMode="auto">
          <a:xfrm>
            <a:off x="-1219200" y="25908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r-FR"/>
          </a:p>
        </p:txBody>
      </p:sp>
      <p:sp>
        <p:nvSpPr>
          <p:cNvPr id="41989" name="Text Box 5"/>
          <p:cNvSpPr txBox="1">
            <a:spLocks noChangeArrowheads="1"/>
          </p:cNvSpPr>
          <p:nvPr/>
        </p:nvSpPr>
        <p:spPr bwMode="auto">
          <a:xfrm>
            <a:off x="5410200" y="2438400"/>
            <a:ext cx="838200"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fr-FR" sz="12000">
                <a:solidFill>
                  <a:schemeClr val="folHlink"/>
                </a:solidFill>
              </a:rPr>
              <a:t>}</a:t>
            </a:r>
          </a:p>
        </p:txBody>
      </p:sp>
      <p:sp>
        <p:nvSpPr>
          <p:cNvPr id="41990" name="Line 6"/>
          <p:cNvSpPr>
            <a:spLocks noChangeShapeType="1"/>
          </p:cNvSpPr>
          <p:nvPr/>
        </p:nvSpPr>
        <p:spPr bwMode="auto">
          <a:xfrm>
            <a:off x="990600" y="4343400"/>
            <a:ext cx="8153400"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fr-CH"/>
          </a:p>
        </p:txBody>
      </p:sp>
      <p:sp>
        <p:nvSpPr>
          <p:cNvPr id="41991" name="Text Box 7"/>
          <p:cNvSpPr txBox="1">
            <a:spLocks noChangeArrowheads="1"/>
          </p:cNvSpPr>
          <p:nvPr/>
        </p:nvSpPr>
        <p:spPr bwMode="auto">
          <a:xfrm>
            <a:off x="5410200" y="4648200"/>
            <a:ext cx="838200"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fr-FR" sz="12000">
                <a:solidFill>
                  <a:schemeClr val="folHlink"/>
                </a:solidFill>
              </a:rPr>
              <a:t>}</a:t>
            </a:r>
          </a:p>
        </p:txBody>
      </p:sp>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fr-FR" smtClean="0"/>
              <a:t>La Communauté Financière XIV</a:t>
            </a:r>
            <a:br>
              <a:rPr lang="fr-FR" smtClean="0"/>
            </a:br>
            <a:r>
              <a:rPr lang="fr-FR" smtClean="0"/>
              <a:t>L’Entrepreneur I</a:t>
            </a:r>
          </a:p>
        </p:txBody>
      </p:sp>
      <p:sp>
        <p:nvSpPr>
          <p:cNvPr id="43011" name="Rectangle 3"/>
          <p:cNvSpPr>
            <a:spLocks noGrp="1" noChangeArrowheads="1"/>
          </p:cNvSpPr>
          <p:nvPr>
            <p:ph type="body" idx="1"/>
          </p:nvPr>
        </p:nvSpPr>
        <p:spPr>
          <a:xfrm>
            <a:off x="381000" y="1371600"/>
            <a:ext cx="8382000" cy="4724400"/>
          </a:xfrm>
        </p:spPr>
        <p:txBody>
          <a:bodyPr/>
          <a:lstStyle/>
          <a:p>
            <a:r>
              <a:rPr lang="fr-FR" smtClean="0"/>
              <a:t>L’Entrepreneur désigne une personne physique qui a fondé, fonde ou est en train de fonder une nouvelle Entreprise.</a:t>
            </a:r>
          </a:p>
          <a:p>
            <a:r>
              <a:rPr lang="fr-FR" smtClean="0"/>
              <a:t>Étymologiquement, le terme provient des termes, </a:t>
            </a:r>
            <a:r>
              <a:rPr lang="fr-FR" smtClean="0">
                <a:solidFill>
                  <a:schemeClr val="tx1"/>
                </a:solidFill>
              </a:rPr>
              <a:t>XXX</a:t>
            </a:r>
            <a:endParaRPr lang="fr-FR" smtClean="0"/>
          </a:p>
          <a:p>
            <a:r>
              <a:rPr lang="fr-FR" smtClean="0"/>
              <a:t>Généralement, c’est un rêveur, atypique, créatif, têtu, volontaire, travailleur, acharné, anticonformiste et parfois même marginal.</a:t>
            </a:r>
          </a:p>
          <a:p>
            <a:endParaRPr lang="fr-FR" smtClean="0"/>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r-FR" smtClean="0"/>
              <a:t>La Communauté Financière XV</a:t>
            </a:r>
            <a:br>
              <a:rPr lang="fr-FR" smtClean="0"/>
            </a:br>
            <a:r>
              <a:rPr lang="fr-FR" smtClean="0"/>
              <a:t>L’Entrepreneur II</a:t>
            </a:r>
          </a:p>
        </p:txBody>
      </p:sp>
      <p:sp>
        <p:nvSpPr>
          <p:cNvPr id="44035" name="Rectangle 3"/>
          <p:cNvSpPr>
            <a:spLocks noGrp="1" noChangeArrowheads="1"/>
          </p:cNvSpPr>
          <p:nvPr>
            <p:ph type="body" idx="1"/>
          </p:nvPr>
        </p:nvSpPr>
        <p:spPr>
          <a:xfrm>
            <a:off x="381000" y="1371600"/>
            <a:ext cx="8763000" cy="4724400"/>
          </a:xfrm>
        </p:spPr>
        <p:txBody>
          <a:bodyPr lIns="0" rIns="0"/>
          <a:lstStyle/>
          <a:p>
            <a:r>
              <a:rPr lang="fr-FR" smtClean="0"/>
              <a:t>Les convictions habituelles de l ’Entrepreneur dont que:</a:t>
            </a:r>
          </a:p>
          <a:p>
            <a:pPr lvl="1"/>
            <a:r>
              <a:rPr lang="fr-FR" smtClean="0"/>
              <a:t>Son projet est unique.</a:t>
            </a:r>
          </a:p>
          <a:p>
            <a:pPr lvl="1"/>
            <a:r>
              <a:rPr lang="fr-FR" smtClean="0"/>
              <a:t>Il a pensé à tout.</a:t>
            </a:r>
          </a:p>
          <a:p>
            <a:pPr lvl="1"/>
            <a:r>
              <a:rPr lang="fr-FR" smtClean="0"/>
              <a:t>Personne d’autre que lui ne comprend à quel point son idée est révolutionnaire.</a:t>
            </a:r>
          </a:p>
          <a:p>
            <a:pPr lvl="1"/>
            <a:r>
              <a:rPr lang="fr-FR" smtClean="0"/>
              <a:t>Si on lui donnait une fois une chance, il ne pourrait pas échouer.</a:t>
            </a:r>
          </a:p>
          <a:p>
            <a:pPr lvl="1"/>
            <a:r>
              <a:rPr lang="fr-FR" smtClean="0"/>
              <a:t>Il n’a pas ou peu de concurrents ou ils ne sont pas bons.</a:t>
            </a:r>
          </a:p>
          <a:p>
            <a:pPr lvl="1"/>
            <a:r>
              <a:rPr lang="fr-FR" smtClean="0"/>
              <a:t>Si vous n’êtes pas d’accord avec lui, c’est que vous ne comprenez pas.</a:t>
            </a: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fr-FR" smtClean="0"/>
              <a:t>La Communauté Financière XV</a:t>
            </a:r>
            <a:br>
              <a:rPr lang="fr-FR" smtClean="0"/>
            </a:br>
            <a:r>
              <a:rPr lang="fr-FR" smtClean="0"/>
              <a:t>L’Entrepreneur III</a:t>
            </a:r>
          </a:p>
        </p:txBody>
      </p:sp>
      <p:sp>
        <p:nvSpPr>
          <p:cNvPr id="45059" name="Rectangle 3"/>
          <p:cNvSpPr>
            <a:spLocks noGrp="1" noChangeArrowheads="1"/>
          </p:cNvSpPr>
          <p:nvPr>
            <p:ph type="body" idx="1"/>
          </p:nvPr>
        </p:nvSpPr>
        <p:spPr>
          <a:xfrm>
            <a:off x="381000" y="1371600"/>
            <a:ext cx="8763000" cy="5486400"/>
          </a:xfrm>
        </p:spPr>
        <p:txBody>
          <a:bodyPr lIns="0" rIns="0"/>
          <a:lstStyle/>
          <a:p>
            <a:r>
              <a:rPr lang="fr-FR" smtClean="0"/>
              <a:t>L’Entrepreneur veut:</a:t>
            </a:r>
          </a:p>
          <a:p>
            <a:pPr lvl="1"/>
            <a:r>
              <a:rPr lang="fr-FR" smtClean="0"/>
              <a:t>Garder le contrôle.</a:t>
            </a:r>
          </a:p>
          <a:p>
            <a:pPr lvl="1"/>
            <a:r>
              <a:rPr lang="fr-FR" smtClean="0"/>
              <a:t>Avoir la majorité.</a:t>
            </a:r>
          </a:p>
          <a:p>
            <a:pPr lvl="1"/>
            <a:r>
              <a:rPr lang="fr-FR" smtClean="0"/>
              <a:t>Être le Patron et libre.</a:t>
            </a:r>
          </a:p>
          <a:p>
            <a:pPr lvl="1"/>
            <a:r>
              <a:rPr lang="fr-FR" smtClean="0"/>
              <a:t>Construire, réaliser son ambition.</a:t>
            </a:r>
          </a:p>
          <a:p>
            <a:pPr lvl="1"/>
            <a:r>
              <a:rPr lang="fr-FR" smtClean="0"/>
              <a:t>Choisir avec qui il travaille.</a:t>
            </a:r>
          </a:p>
          <a:p>
            <a:pPr lvl="1"/>
            <a:r>
              <a:rPr lang="fr-FR" smtClean="0"/>
              <a:t>Être reconnu, aimé et respecté.</a:t>
            </a:r>
          </a:p>
          <a:p>
            <a:pPr lvl="1"/>
            <a:r>
              <a:rPr lang="fr-FR" smtClean="0"/>
              <a:t>La sécurité de ne pas perdre son emploi, ses fonctions et son pouvoir.</a:t>
            </a:r>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r-FR" smtClean="0"/>
              <a:t>La Communauté Financière XV</a:t>
            </a:r>
            <a:br>
              <a:rPr lang="fr-FR" smtClean="0"/>
            </a:br>
            <a:r>
              <a:rPr lang="fr-FR" smtClean="0"/>
              <a:t>L’Entrepreneur IV</a:t>
            </a:r>
          </a:p>
        </p:txBody>
      </p:sp>
      <p:sp>
        <p:nvSpPr>
          <p:cNvPr id="46083" name="Rectangle 3"/>
          <p:cNvSpPr>
            <a:spLocks noGrp="1" noChangeArrowheads="1"/>
          </p:cNvSpPr>
          <p:nvPr>
            <p:ph type="body" idx="1"/>
          </p:nvPr>
        </p:nvSpPr>
        <p:spPr>
          <a:xfrm>
            <a:off x="457200" y="1371600"/>
            <a:ext cx="8686800" cy="5029200"/>
          </a:xfrm>
        </p:spPr>
        <p:txBody>
          <a:bodyPr lIns="0" rIns="0"/>
          <a:lstStyle/>
          <a:p>
            <a:pPr defTabSz="603250"/>
            <a:r>
              <a:rPr lang="fr-FR" smtClean="0"/>
              <a:t>Les qualité habituelles de l’Entrepreneur sont d’être:</a:t>
            </a:r>
          </a:p>
          <a:p>
            <a:pPr lvl="1" defTabSz="603250"/>
            <a:r>
              <a:rPr lang="fr-FR" smtClean="0"/>
              <a:t>Créatif		-- Optimiste		-- Motivé</a:t>
            </a:r>
          </a:p>
          <a:p>
            <a:pPr lvl="1" defTabSz="603250"/>
            <a:r>
              <a:rPr lang="fr-FR" smtClean="0"/>
              <a:t>Courageux	-- Endurant		-- Persévérant</a:t>
            </a:r>
          </a:p>
          <a:p>
            <a:pPr lvl="1" defTabSz="603250"/>
            <a:r>
              <a:rPr lang="fr-FR" smtClean="0"/>
              <a:t>Pionnier	-- Ambitieux</a:t>
            </a:r>
          </a:p>
          <a:p>
            <a:pPr defTabSz="603250"/>
            <a:r>
              <a:rPr lang="fr-FR" smtClean="0"/>
              <a:t>Les défauts habituels de l’Entrepreneur sont d’être:</a:t>
            </a:r>
          </a:p>
          <a:p>
            <a:pPr lvl="1" defTabSz="603250"/>
            <a:r>
              <a:rPr lang="fr-FR" smtClean="0"/>
              <a:t>Borné		-- Susceptible	-- Orgueilleux</a:t>
            </a:r>
          </a:p>
          <a:p>
            <a:pPr lvl="1" defTabSz="603250"/>
            <a:r>
              <a:rPr lang="fr-FR" smtClean="0"/>
              <a:t>Désorganisé-- Manipulateur	-- Non Communicateur</a:t>
            </a:r>
          </a:p>
          <a:p>
            <a:pPr defTabSz="603250"/>
            <a:r>
              <a:rPr lang="fr-FR" smtClean="0"/>
              <a:t>Contrairement aux croyances populaires européennes, l’Entrepreneur est le moteur de l’économie et n’est souvent pas, pour ne pas dire presque jamais un homme d’affaires.</a:t>
            </a: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r-FR" smtClean="0"/>
              <a:t>L’Entreprise</a:t>
            </a:r>
          </a:p>
        </p:txBody>
      </p:sp>
      <p:sp>
        <p:nvSpPr>
          <p:cNvPr id="47107" name="Rectangle 3"/>
          <p:cNvSpPr>
            <a:spLocks noGrp="1" noChangeArrowheads="1"/>
          </p:cNvSpPr>
          <p:nvPr>
            <p:ph type="body" idx="1"/>
          </p:nvPr>
        </p:nvSpPr>
        <p:spPr/>
        <p:txBody>
          <a:bodyPr/>
          <a:lstStyle/>
          <a:p>
            <a:r>
              <a:rPr lang="fr-FR" smtClean="0"/>
              <a:t>Le Terme Entreprise désigne une société récemment formée ou à son début.</a:t>
            </a:r>
          </a:p>
          <a:p>
            <a:r>
              <a:rPr lang="fr-FR" smtClean="0"/>
              <a:t>Étymologiquement, le terme provient des termes, </a:t>
            </a:r>
            <a:r>
              <a:rPr lang="fr-FR" smtClean="0">
                <a:solidFill>
                  <a:schemeClr val="tx1"/>
                </a:solidFill>
              </a:rPr>
              <a:t>XXX</a:t>
            </a:r>
            <a:endParaRPr lang="fr-FR" smtClean="0"/>
          </a:p>
          <a:p>
            <a:r>
              <a:rPr lang="fr-FR" smtClean="0"/>
              <a:t>Certes depuis l’économiste Taylor, qui a divisé le monde des sociétés en petites, moyennes et grandes entreprises, le terme a été complètement galvaudé.</a:t>
            </a:r>
          </a:p>
        </p:txBody>
      </p: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r-FR" smtClean="0"/>
              <a:t>La Société</a:t>
            </a:r>
          </a:p>
        </p:txBody>
      </p:sp>
      <p:sp>
        <p:nvSpPr>
          <p:cNvPr id="48131" name="Rectangle 3"/>
          <p:cNvSpPr>
            <a:spLocks noGrp="1" noChangeArrowheads="1"/>
          </p:cNvSpPr>
          <p:nvPr>
            <p:ph type="body" idx="1"/>
          </p:nvPr>
        </p:nvSpPr>
        <p:spPr/>
        <p:txBody>
          <a:bodyPr/>
          <a:lstStyle/>
          <a:p>
            <a:r>
              <a:rPr lang="fr-FR" smtClean="0"/>
              <a:t>La Société désigne une personne physique (société simple) ou morale (société anonyme) </a:t>
            </a:r>
          </a:p>
          <a:p>
            <a:pPr>
              <a:buFontTx/>
              <a:buNone/>
            </a:pPr>
            <a:r>
              <a:rPr lang="fr-FR" smtClean="0"/>
              <a:t>OU</a:t>
            </a:r>
            <a:br>
              <a:rPr lang="fr-FR" smtClean="0"/>
            </a:br>
            <a:r>
              <a:rPr lang="fr-FR" smtClean="0"/>
              <a:t>une union de personnes physiques (société en nom collectif) ou morales (consortium)</a:t>
            </a:r>
          </a:p>
          <a:p>
            <a:r>
              <a:rPr lang="fr-FR" smtClean="0"/>
              <a:t>Étymologiquement, le terme provient du terme latin « socius » qui signifie « le compagnon ».</a:t>
            </a:r>
          </a:p>
          <a:p>
            <a:endParaRPr lang="fr-FR" smtClean="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FR" smtClean="0"/>
              <a:t>Le mot Économie</a:t>
            </a:r>
          </a:p>
        </p:txBody>
      </p:sp>
      <p:sp>
        <p:nvSpPr>
          <p:cNvPr id="12291" name="Rectangle 3"/>
          <p:cNvSpPr>
            <a:spLocks noGrp="1" noChangeArrowheads="1"/>
          </p:cNvSpPr>
          <p:nvPr>
            <p:ph type="body" idx="1"/>
          </p:nvPr>
        </p:nvSpPr>
        <p:spPr>
          <a:xfrm>
            <a:off x="381000" y="1828800"/>
            <a:ext cx="8382000" cy="4572000"/>
          </a:xfrm>
        </p:spPr>
        <p:txBody>
          <a:bodyPr/>
          <a:lstStyle/>
          <a:p>
            <a:r>
              <a:rPr lang="fr-FR" smtClean="0"/>
              <a:t>Du grec « ekos », qui signifie « la répercussion »</a:t>
            </a:r>
            <a:br>
              <a:rPr lang="fr-FR" smtClean="0"/>
            </a:br>
            <a:r>
              <a:rPr lang="fr-FR" smtClean="0"/>
              <a:t>et </a:t>
            </a:r>
            <a:br>
              <a:rPr lang="fr-FR" smtClean="0"/>
            </a:br>
            <a:r>
              <a:rPr lang="fr-FR" smtClean="0"/>
              <a:t>Nomia, qui signifie l'«étude»</a:t>
            </a:r>
            <a:br>
              <a:rPr lang="fr-FR" smtClean="0"/>
            </a:br>
            <a:r>
              <a:rPr lang="fr-FR" smtClean="0"/>
              <a:t/>
            </a:r>
            <a:br>
              <a:rPr lang="fr-FR" smtClean="0"/>
            </a:br>
            <a:r>
              <a:rPr lang="fr-FR" smtClean="0"/>
              <a:t>L’Économie,</a:t>
            </a:r>
            <a:br>
              <a:rPr lang="fr-FR" smtClean="0"/>
            </a:br>
            <a:r>
              <a:rPr lang="fr-FR" smtClean="0"/>
              <a:t>c'est « l'étude des répercussions» et dans notre contexte, c'est l'étude des répercussions de l'ensemble des actes financiers.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r-FR" smtClean="0"/>
              <a:t>L’Émetteur</a:t>
            </a:r>
          </a:p>
        </p:txBody>
      </p:sp>
      <p:sp>
        <p:nvSpPr>
          <p:cNvPr id="49155" name="Rectangle 3"/>
          <p:cNvSpPr>
            <a:spLocks noGrp="1" noChangeArrowheads="1"/>
          </p:cNvSpPr>
          <p:nvPr>
            <p:ph type="body" idx="1"/>
          </p:nvPr>
        </p:nvSpPr>
        <p:spPr/>
        <p:txBody>
          <a:bodyPr/>
          <a:lstStyle/>
          <a:p>
            <a:r>
              <a:rPr lang="fr-FR" smtClean="0"/>
              <a:t>L’Émetteur désigne la personne morale qui émet des Titres pour se financer.</a:t>
            </a:r>
          </a:p>
          <a:p>
            <a:r>
              <a:rPr lang="fr-FR" smtClean="0"/>
              <a:t>Généralement, il s’agit d’une société anonyme qui s’est enregistrée auprès des autorités compétentes comme émetteur de Titres, traditionnellement des actions ou des obligations.</a:t>
            </a:r>
          </a:p>
        </p:txBody>
      </p: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fr-FR" smtClean="0"/>
              <a:t>Le Profil de l’Entrepreneur I</a:t>
            </a:r>
          </a:p>
        </p:txBody>
      </p:sp>
      <p:sp>
        <p:nvSpPr>
          <p:cNvPr id="50179" name="Rectangle 3"/>
          <p:cNvSpPr>
            <a:spLocks noGrp="1" noChangeArrowheads="1"/>
          </p:cNvSpPr>
          <p:nvPr>
            <p:ph type="body" idx="1"/>
          </p:nvPr>
        </p:nvSpPr>
        <p:spPr/>
        <p:txBody>
          <a:bodyPr/>
          <a:lstStyle/>
          <a:p>
            <a:pPr>
              <a:buFontTx/>
              <a:buNone/>
            </a:pPr>
            <a:r>
              <a:rPr lang="fr-FR" smtClean="0"/>
              <a:t>Savoir faire et faire savoir.</a:t>
            </a:r>
          </a:p>
          <a:p>
            <a:pPr>
              <a:buFontTx/>
              <a:buNone/>
            </a:pPr>
            <a:r>
              <a:rPr lang="fr-FR" smtClean="0"/>
              <a:t>	Comme jadis, Hollywood a fait croire que tout le monde peut devenir une star, les médias à travers nombre de success stories ont répandu l’idée que tout le monde peut être entrepreneur.</a:t>
            </a:r>
          </a:p>
          <a:p>
            <a:pPr>
              <a:buFontTx/>
              <a:buNone/>
            </a:pPr>
            <a:r>
              <a:rPr lang="fr-FR" smtClean="0"/>
              <a:t> C’est faux.</a:t>
            </a:r>
          </a:p>
          <a:p>
            <a:pPr>
              <a:buFontTx/>
              <a:buNone/>
            </a:pPr>
            <a:r>
              <a:rPr lang="fr-FR" smtClean="0"/>
              <a:t>	Devenir entrepreneur requiert bon nombre de compétences et de connaissances ainsi qu’un mental à toute épreuve. Surtout si l’on doit obtenir un financement extérieur.</a:t>
            </a:r>
          </a:p>
        </p:txBody>
      </p:sp>
    </p:spTree>
  </p:cSld>
  <p:clrMapOvr>
    <a:masterClrMapping/>
  </p:clrMapOvr>
  <p:transition spd="slow">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fr-FR" smtClean="0"/>
              <a:t>Le Profil de l’Entrepreneur II Savoir Négocier I</a:t>
            </a:r>
          </a:p>
        </p:txBody>
      </p:sp>
      <p:sp>
        <p:nvSpPr>
          <p:cNvPr id="51203" name="Rectangle 3"/>
          <p:cNvSpPr>
            <a:spLocks noGrp="1" noChangeArrowheads="1"/>
          </p:cNvSpPr>
          <p:nvPr>
            <p:ph type="body" idx="1"/>
          </p:nvPr>
        </p:nvSpPr>
        <p:spPr>
          <a:xfrm>
            <a:off x="533400" y="1600200"/>
            <a:ext cx="8229600" cy="5257800"/>
          </a:xfrm>
        </p:spPr>
        <p:txBody>
          <a:bodyPr/>
          <a:lstStyle/>
          <a:p>
            <a:pPr marL="0" indent="0">
              <a:buFontTx/>
              <a:buNone/>
            </a:pPr>
            <a:r>
              <a:rPr lang="fr-FR" smtClean="0"/>
              <a:t>La plupart des Entrepreneurs, des Banquiers et des Hommes d’Affaires n’ont ni la compréhension du mot, ni la pratique de la « Négociation ».</a:t>
            </a:r>
          </a:p>
          <a:p>
            <a:pPr marL="0" indent="0">
              <a:buFontTx/>
              <a:buNone/>
            </a:pPr>
            <a:r>
              <a:rPr lang="fr-FR" smtClean="0"/>
              <a:t>Ils croient que la Négociation consiste simplement à parler de leur situation à leurs interlocuteurs, que pour avoir un financement, il suffit d’aller parler à un financier, que quand l’affaire sera connue, l’argent va venir tout seul. </a:t>
            </a:r>
          </a:p>
          <a:p>
            <a:pPr marL="0" indent="0">
              <a:buFontTx/>
              <a:buNone/>
            </a:pPr>
            <a:r>
              <a:rPr lang="fr-FR" smtClean="0"/>
              <a:t>Débarrassez-vous immédiatement de ces croyances destructrices car les taux de réussites de tels procédés sont complètement marginaux.</a:t>
            </a:r>
          </a:p>
        </p:txBody>
      </p:sp>
    </p:spTree>
  </p:cSld>
  <p:clrMapOvr>
    <a:masterClrMapping/>
  </p:clrMapOvr>
  <p:transition spd="slow">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0"/>
            <a:ext cx="7772400" cy="1219200"/>
          </a:xfrm>
        </p:spPr>
        <p:txBody>
          <a:bodyPr/>
          <a:lstStyle/>
          <a:p>
            <a:r>
              <a:rPr lang="fr-FR" smtClean="0"/>
              <a:t>Le Profil de l’Entrepreneur III Savoir Négocier II</a:t>
            </a:r>
          </a:p>
        </p:txBody>
      </p:sp>
      <p:sp>
        <p:nvSpPr>
          <p:cNvPr id="52227" name="Rectangle 3"/>
          <p:cNvSpPr>
            <a:spLocks noGrp="1" noChangeArrowheads="1"/>
          </p:cNvSpPr>
          <p:nvPr>
            <p:ph type="body" idx="1"/>
          </p:nvPr>
        </p:nvSpPr>
        <p:spPr>
          <a:xfrm>
            <a:off x="990600" y="1600200"/>
            <a:ext cx="7772400" cy="5257800"/>
          </a:xfrm>
        </p:spPr>
        <p:txBody>
          <a:bodyPr/>
          <a:lstStyle/>
          <a:p>
            <a:pPr marL="0" indent="0">
              <a:buFontTx/>
              <a:buNone/>
            </a:pPr>
            <a:r>
              <a:rPr lang="fr-FR" smtClean="0"/>
              <a:t>Etymologiquement, « Négocier » provient des racines « negare » qui signifie refuser et « cessere » qui signifie cesser. Négocier, c’est donc pousser l’autre à cesser de dire non.</a:t>
            </a:r>
          </a:p>
          <a:p>
            <a:pPr marL="0" indent="0">
              <a:buFontTx/>
              <a:buNone/>
            </a:pPr>
            <a:r>
              <a:rPr lang="fr-FR" smtClean="0"/>
              <a:t>Il ne suffit pas pour ça de lui parler ou de le convaincre. Il faut lui montrer une autre perception de la situation et de son intérêt.</a:t>
            </a:r>
          </a:p>
          <a:p>
            <a:pPr marL="0" indent="0">
              <a:buFontTx/>
              <a:buNone/>
            </a:pPr>
            <a:r>
              <a:rPr lang="fr-FR" smtClean="0"/>
              <a:t>Pour ce faire, il faut préparer, anticiper, planifier avant même de commencer à négocier.</a:t>
            </a:r>
          </a:p>
          <a:p>
            <a:pPr marL="0" indent="0">
              <a:buFontTx/>
              <a:buNone/>
            </a:pPr>
            <a:endParaRPr lang="fr-FR" smtClean="0"/>
          </a:p>
        </p:txBody>
      </p:sp>
    </p:spTree>
  </p:cSld>
  <p:clrMapOvr>
    <a:masterClrMapping/>
  </p:clrMapOvr>
  <p:transition spd="slow">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fr-FR" smtClean="0"/>
              <a:t>Le Profil de l’Entrepreneur IV Connaître son Affaire</a:t>
            </a:r>
          </a:p>
        </p:txBody>
      </p:sp>
      <p:sp>
        <p:nvSpPr>
          <p:cNvPr id="53251" name="Rectangle 3"/>
          <p:cNvSpPr>
            <a:spLocks noGrp="1" noChangeArrowheads="1"/>
          </p:cNvSpPr>
          <p:nvPr>
            <p:ph type="body" idx="1"/>
          </p:nvPr>
        </p:nvSpPr>
        <p:spPr>
          <a:xfrm>
            <a:off x="685800" y="1524000"/>
            <a:ext cx="8458200" cy="5334000"/>
          </a:xfrm>
        </p:spPr>
        <p:txBody>
          <a:bodyPr/>
          <a:lstStyle/>
          <a:p>
            <a:pPr marL="0" indent="0">
              <a:buFontTx/>
              <a:buNone/>
            </a:pPr>
            <a:r>
              <a:rPr lang="fr-FR" smtClean="0"/>
              <a:t>Il semble évident que pour lever un financement, l’Entrepreneur doive savoir de quoi il parle et parfaitement connaître son affaire.</a:t>
            </a:r>
          </a:p>
          <a:p>
            <a:pPr marL="0" indent="0">
              <a:buFontTx/>
              <a:buNone/>
            </a:pPr>
            <a:r>
              <a:rPr lang="fr-FR" smtClean="0"/>
              <a:t>Cependant, les implications de cette lapalissade sont moins évidentes qu’il n’y paraît.</a:t>
            </a:r>
          </a:p>
          <a:p>
            <a:pPr marL="0" indent="0">
              <a:buFontTx/>
              <a:buNone/>
            </a:pPr>
            <a:r>
              <a:rPr lang="fr-FR" smtClean="0"/>
              <a:t>Ceci implique de connaître le(s) marché(s), le consommateur type, les interlocuteurs, la concurrence directe et indirecte, la production, l’organisation, l’administration, la comptabilité, le financement etc... </a:t>
            </a:r>
          </a:p>
        </p:txBody>
      </p:sp>
    </p:spTree>
  </p:cSld>
  <p:clrMapOvr>
    <a:masterClrMapping/>
  </p:clrMapOvr>
  <p:transition spd="slow">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smtClean="0"/>
              <a:t>Le Profil de l’Entrepreneur V Savoir Faire Savoir</a:t>
            </a:r>
          </a:p>
        </p:txBody>
      </p:sp>
      <p:sp>
        <p:nvSpPr>
          <p:cNvPr id="54275" name="Rectangle 3"/>
          <p:cNvSpPr>
            <a:spLocks noGrp="1" noChangeArrowheads="1"/>
          </p:cNvSpPr>
          <p:nvPr>
            <p:ph type="body" idx="1"/>
          </p:nvPr>
        </p:nvSpPr>
        <p:spPr>
          <a:xfrm>
            <a:off x="685800" y="1371600"/>
            <a:ext cx="8077200" cy="5486400"/>
          </a:xfrm>
        </p:spPr>
        <p:txBody>
          <a:bodyPr/>
          <a:lstStyle/>
          <a:p>
            <a:pPr marL="0" indent="0">
              <a:buFontTx/>
              <a:buNone/>
            </a:pPr>
            <a:r>
              <a:rPr lang="fr-FR" smtClean="0"/>
              <a:t>L’Entrepreneur doit également être capable de communiquer, de présenter son affaire en deux minutes, en dix minutes, en vingt minutes, et en quarante minutes selon le temps de parole que lui accorde son interlocuteur.</a:t>
            </a:r>
          </a:p>
          <a:p>
            <a:pPr marL="0" indent="0">
              <a:buFontTx/>
              <a:buNone/>
            </a:pPr>
            <a:r>
              <a:rPr lang="fr-FR" smtClean="0"/>
              <a:t>C’est d’autant plus crucial lorsqu’on sait que financer une entreprise, c’est avant tout :</a:t>
            </a:r>
          </a:p>
          <a:p>
            <a:pPr marL="762000" lvl="1"/>
            <a:r>
              <a:rPr lang="fr-FR" smtClean="0"/>
              <a:t>savoir ce qu’est un financement</a:t>
            </a:r>
            <a:br>
              <a:rPr lang="fr-FR" smtClean="0"/>
            </a:br>
            <a:r>
              <a:rPr lang="fr-FR" smtClean="0"/>
              <a:t>et</a:t>
            </a:r>
          </a:p>
          <a:p>
            <a:pPr marL="762000" lvl="1">
              <a:spcBef>
                <a:spcPct val="0"/>
              </a:spcBef>
            </a:pPr>
            <a:r>
              <a:rPr lang="fr-FR" smtClean="0"/>
              <a:t>savoir négocier un financement.</a:t>
            </a:r>
          </a:p>
        </p:txBody>
      </p:sp>
    </p:spTree>
  </p:cSld>
  <p:clrMapOvr>
    <a:masterClrMapping/>
  </p:clrMapOvr>
  <p:transition spd="slow">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r-FR" smtClean="0"/>
              <a:t>L’Émission I</a:t>
            </a:r>
            <a:br>
              <a:rPr lang="fr-FR" smtClean="0"/>
            </a:br>
            <a:r>
              <a:rPr lang="fr-FR" smtClean="0"/>
              <a:t>Généralités</a:t>
            </a:r>
          </a:p>
        </p:txBody>
      </p:sp>
      <p:sp>
        <p:nvSpPr>
          <p:cNvPr id="55299" name="Rectangle 3"/>
          <p:cNvSpPr>
            <a:spLocks noGrp="1" noChangeArrowheads="1"/>
          </p:cNvSpPr>
          <p:nvPr>
            <p:ph type="body" idx="1"/>
          </p:nvPr>
        </p:nvSpPr>
        <p:spPr/>
        <p:txBody>
          <a:bodyPr/>
          <a:lstStyle/>
          <a:p>
            <a:r>
              <a:rPr lang="fr-FR" smtClean="0"/>
              <a:t>Lorsque la Société a besoin de capitaux, elle émet des Titres qu’elle vend à des Investisseurs.</a:t>
            </a:r>
          </a:p>
          <a:p>
            <a:r>
              <a:rPr lang="fr-FR" smtClean="0"/>
              <a:t>Si elle organise ou fait organiser la distribution </a:t>
            </a:r>
          </a:p>
        </p:txBody>
      </p:sp>
      <p:sp>
        <p:nvSpPr>
          <p:cNvPr id="552964" name="Comment 4"/>
          <p:cNvSpPr>
            <a:spLocks noChangeArrowheads="1"/>
          </p:cNvSpPr>
          <p:nvPr/>
        </p:nvSpPr>
        <p:spPr bwMode="auto">
          <a:xfrm>
            <a:off x="15875" y="15875"/>
            <a:ext cx="1828800" cy="957263"/>
          </a:xfrm>
          <a:prstGeom prst="rect">
            <a:avLst/>
          </a:prstGeom>
          <a:solidFill>
            <a:srgbClr val="FCFDC6"/>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fr-FR" sz="1600" b="1">
                <a:solidFill>
                  <a:srgbClr val="000000"/>
                </a:solidFill>
                <a:latin typeface="Arial" charset="0"/>
              </a:rPr>
              <a:t>Marc Deschenaux:</a:t>
            </a:r>
            <a:endParaRPr lang="fr-FR" sz="1600">
              <a:solidFill>
                <a:srgbClr val="000000"/>
              </a:solidFill>
              <a:latin typeface="Arial" charset="0"/>
            </a:endParaRPr>
          </a:p>
          <a:p>
            <a:pPr>
              <a:spcBef>
                <a:spcPct val="50000"/>
              </a:spcBef>
              <a:defRPr/>
            </a:pPr>
            <a:endParaRPr lang="fr-FR" sz="1600">
              <a:solidFill>
                <a:srgbClr val="000000"/>
              </a:solidFill>
              <a:latin typeface="Arial" charset="0"/>
            </a:endParaRPr>
          </a:p>
        </p:txBody>
      </p:sp>
    </p:spTree>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143000"/>
          </a:xfrm>
        </p:spPr>
        <p:txBody>
          <a:bodyPr/>
          <a:lstStyle/>
          <a:p>
            <a:r>
              <a:rPr lang="fr-FR" smtClean="0"/>
              <a:t>Le Financement par Émission Privée I</a:t>
            </a:r>
            <a:br>
              <a:rPr lang="fr-FR" smtClean="0"/>
            </a:br>
            <a:r>
              <a:rPr lang="fr-FR" smtClean="0"/>
              <a:t>La Divulgation I</a:t>
            </a:r>
          </a:p>
        </p:txBody>
      </p:sp>
      <p:sp>
        <p:nvSpPr>
          <p:cNvPr id="56323" name="Rectangle 3"/>
          <p:cNvSpPr>
            <a:spLocks noGrp="1" noChangeArrowheads="1"/>
          </p:cNvSpPr>
          <p:nvPr>
            <p:ph type="body" idx="1"/>
          </p:nvPr>
        </p:nvSpPr>
        <p:spPr>
          <a:xfrm>
            <a:off x="381000" y="1371600"/>
            <a:ext cx="8763000" cy="5029200"/>
          </a:xfrm>
        </p:spPr>
        <p:txBody>
          <a:bodyPr/>
          <a:lstStyle/>
          <a:p>
            <a:r>
              <a:rPr lang="fr-FR" smtClean="0"/>
              <a:t>L’Entrepreneur à la recherche de capital doit tout d’abord matérialiser sa proposition au Prospect investisseur au financier, à l’organisme prêteur de manière à informer et à créer la Transparence par un document de divulgation d’information (disclosure document).</a:t>
            </a:r>
          </a:p>
          <a:p>
            <a:r>
              <a:rPr lang="fr-FR" smtClean="0"/>
              <a:t>Pour atteindre la Transparence légale requise, la norme juridique internationale veut que le document de divulgation contienne toute information qui, par sa nature pourrait :</a:t>
            </a:r>
          </a:p>
          <a:p>
            <a:pPr lvl="1">
              <a:spcBef>
                <a:spcPct val="0"/>
              </a:spcBef>
            </a:pPr>
            <a:r>
              <a:rPr lang="fr-FR" smtClean="0"/>
              <a:t>contribuer utilement à la formation de l’opinion éclairée d’un investisseur professionnel prudent,</a:t>
            </a:r>
          </a:p>
          <a:p>
            <a:pPr lvl="1">
              <a:spcBef>
                <a:spcPct val="0"/>
              </a:spcBef>
            </a:pPr>
            <a:r>
              <a:rPr lang="fr-FR" smtClean="0"/>
              <a:t>ou avoir un impact direct ou indirect sur sa décision. </a:t>
            </a:r>
          </a:p>
        </p:txBody>
      </p:sp>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1143000"/>
          </a:xfrm>
        </p:spPr>
        <p:txBody>
          <a:bodyPr/>
          <a:lstStyle/>
          <a:p>
            <a:r>
              <a:rPr lang="fr-FR" smtClean="0"/>
              <a:t>Le Financement par Émission Privée II</a:t>
            </a:r>
            <a:br>
              <a:rPr lang="fr-FR" smtClean="0"/>
            </a:br>
            <a:r>
              <a:rPr lang="fr-FR" smtClean="0"/>
              <a:t>La Divulgation II</a:t>
            </a:r>
          </a:p>
        </p:txBody>
      </p:sp>
      <p:sp>
        <p:nvSpPr>
          <p:cNvPr id="57347" name="Rectangle 3"/>
          <p:cNvSpPr>
            <a:spLocks noGrp="1" noChangeArrowheads="1"/>
          </p:cNvSpPr>
          <p:nvPr>
            <p:ph type="body" idx="1"/>
          </p:nvPr>
        </p:nvSpPr>
        <p:spPr>
          <a:xfrm>
            <a:off x="381000" y="1371600"/>
            <a:ext cx="8763000" cy="5486400"/>
          </a:xfrm>
        </p:spPr>
        <p:txBody>
          <a:bodyPr/>
          <a:lstStyle/>
          <a:p>
            <a:r>
              <a:rPr lang="fr-FR" smtClean="0"/>
              <a:t>Ce document peut revêtir plusieurs formes légales selon le type de financement qui changent son nom et son contenu mais pas sa fonction. Le document de divulgation d’information peut s’appeler:</a:t>
            </a:r>
          </a:p>
          <a:p>
            <a:pPr lvl="1"/>
            <a:r>
              <a:rPr lang="fr-FR" smtClean="0"/>
              <a:t>Memorandum, Memorandum d’Émission ou Memorandum de Placement,</a:t>
            </a:r>
          </a:p>
          <a:p>
            <a:pPr lvl="1"/>
            <a:r>
              <a:rPr lang="fr-FR" smtClean="0"/>
              <a:t>Prospectus ou Prospectus d’Émission,</a:t>
            </a:r>
          </a:p>
          <a:p>
            <a:pPr lvl="1"/>
            <a:r>
              <a:rPr lang="fr-FR" smtClean="0"/>
              <a:t>Circulaire (plus rare).</a:t>
            </a:r>
          </a:p>
          <a:p>
            <a:r>
              <a:rPr lang="fr-FR" smtClean="0"/>
              <a:t>Le document de Divulgation décrit également l'émission d’actions que l’Entreprise organise pour son financement.</a:t>
            </a:r>
          </a:p>
        </p:txBody>
      </p:sp>
    </p:spTree>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1143000"/>
          </a:xfrm>
        </p:spPr>
        <p:txBody>
          <a:bodyPr lIns="0" rIns="0"/>
          <a:lstStyle/>
          <a:p>
            <a:r>
              <a:rPr lang="fr-FR" smtClean="0"/>
              <a:t>Le Financement par Émission Privée III</a:t>
            </a:r>
            <a:br>
              <a:rPr lang="fr-FR" smtClean="0"/>
            </a:br>
            <a:r>
              <a:rPr lang="fr-FR" smtClean="0"/>
              <a:t>La Divulgation III</a:t>
            </a:r>
          </a:p>
        </p:txBody>
      </p:sp>
      <p:sp>
        <p:nvSpPr>
          <p:cNvPr id="58371" name="Rectangle 3"/>
          <p:cNvSpPr>
            <a:spLocks noGrp="1" noChangeArrowheads="1"/>
          </p:cNvSpPr>
          <p:nvPr>
            <p:ph type="body" idx="1"/>
          </p:nvPr>
        </p:nvSpPr>
        <p:spPr>
          <a:xfrm>
            <a:off x="381000" y="1371600"/>
            <a:ext cx="8382000" cy="5486400"/>
          </a:xfrm>
        </p:spPr>
        <p:txBody>
          <a:bodyPr/>
          <a:lstStyle/>
          <a:p>
            <a:r>
              <a:rPr lang="fr-FR" smtClean="0"/>
              <a:t>En enregistrant le document de Divulgation ou en demandant une exemption d’enregistrement auprès des autorités compétentes, l’Entreprise acquiert le statut d’Émetteur de titres.</a:t>
            </a:r>
          </a:p>
          <a:p>
            <a:r>
              <a:rPr lang="fr-FR" smtClean="0"/>
              <a:t>Dès lors, l’Entrepreneur passe au second plan et l’Entreprise est désignée par le titre d’Émetteur, en référence à son statut.</a:t>
            </a:r>
          </a:p>
          <a:p>
            <a:r>
              <a:rPr lang="fr-FR" smtClean="0"/>
              <a:t>Il est bon de rappeler que le document de Divulgation n’est pas innocent et que chacun de ses termes a valeur contractuelle.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381000"/>
            <a:ext cx="7772400" cy="1219200"/>
          </a:xfrm>
        </p:spPr>
        <p:txBody>
          <a:bodyPr lIns="0" rIns="0"/>
          <a:lstStyle/>
          <a:p>
            <a:r>
              <a:rPr lang="fr-FR" smtClean="0"/>
              <a:t>Phases de la Vie de l'Entreprise</a:t>
            </a:r>
          </a:p>
        </p:txBody>
      </p:sp>
      <p:sp>
        <p:nvSpPr>
          <p:cNvPr id="13315" name="Rectangle 3"/>
          <p:cNvSpPr>
            <a:spLocks noGrp="1" noChangeArrowheads="1"/>
          </p:cNvSpPr>
          <p:nvPr>
            <p:ph type="body" idx="1"/>
          </p:nvPr>
        </p:nvSpPr>
        <p:spPr>
          <a:xfrm>
            <a:off x="990600" y="1676400"/>
            <a:ext cx="7772400" cy="4572000"/>
          </a:xfrm>
        </p:spPr>
        <p:txBody>
          <a:bodyPr/>
          <a:lstStyle/>
          <a:p>
            <a:pPr defTabSz="768350">
              <a:spcBef>
                <a:spcPct val="0"/>
              </a:spcBef>
            </a:pPr>
            <a:r>
              <a:rPr lang="fr-FR" smtClean="0"/>
              <a:t>Idée</a:t>
            </a:r>
          </a:p>
          <a:p>
            <a:pPr defTabSz="768350">
              <a:spcBef>
                <a:spcPct val="0"/>
              </a:spcBef>
            </a:pPr>
            <a:r>
              <a:rPr lang="fr-FR" smtClean="0"/>
              <a:t>Concept			         Capital de l’Entrepreneur</a:t>
            </a:r>
          </a:p>
          <a:p>
            <a:pPr defTabSz="768350">
              <a:spcBef>
                <a:spcPct val="0"/>
              </a:spcBef>
            </a:pPr>
            <a:r>
              <a:rPr lang="fr-FR" smtClean="0"/>
              <a:t>Projet</a:t>
            </a:r>
            <a:endParaRPr lang="fr-FR" u="sng" smtClean="0"/>
          </a:p>
          <a:p>
            <a:pPr defTabSz="768350">
              <a:spcBef>
                <a:spcPct val="0"/>
              </a:spcBef>
            </a:pPr>
            <a:r>
              <a:rPr lang="fr-FR" smtClean="0"/>
              <a:t>Société 				      Capital Affectif</a:t>
            </a:r>
          </a:p>
          <a:p>
            <a:pPr defTabSz="768350">
              <a:spcBef>
                <a:spcPct val="0"/>
              </a:spcBef>
            </a:pPr>
            <a:r>
              <a:rPr lang="fr-FR" smtClean="0"/>
              <a:t>Startup				      Capital à Haut Risque</a:t>
            </a:r>
          </a:p>
          <a:p>
            <a:pPr defTabSz="768350">
              <a:spcBef>
                <a:spcPct val="0"/>
              </a:spcBef>
            </a:pPr>
            <a:r>
              <a:rPr lang="fr-FR" smtClean="0"/>
              <a:t>Prête à Facturer (Ready-To-Bill, RTB)</a:t>
            </a:r>
          </a:p>
          <a:p>
            <a:pPr defTabSz="768350">
              <a:spcBef>
                <a:spcPct val="0"/>
              </a:spcBef>
            </a:pPr>
            <a:r>
              <a:rPr lang="fr-FR" smtClean="0"/>
              <a:t>Développement (Second Stage)   Capital Privé</a:t>
            </a:r>
          </a:p>
          <a:p>
            <a:pPr defTabSz="768350">
              <a:spcBef>
                <a:spcPct val="0"/>
              </a:spcBef>
            </a:pPr>
            <a:r>
              <a:rPr lang="fr-FR" smtClean="0"/>
              <a:t>Croissance (Third Stage)	      Capital Risque</a:t>
            </a:r>
          </a:p>
          <a:p>
            <a:pPr defTabSz="768350">
              <a:spcBef>
                <a:spcPct val="0"/>
              </a:spcBef>
            </a:pPr>
            <a:r>
              <a:rPr lang="fr-FR" smtClean="0"/>
              <a:t>Mezzanine (Pre-public)		   Capital Bancaire</a:t>
            </a:r>
          </a:p>
          <a:p>
            <a:pPr defTabSz="768350">
              <a:spcBef>
                <a:spcPct val="0"/>
              </a:spcBef>
            </a:pPr>
            <a:r>
              <a:rPr lang="fr-FR" smtClean="0"/>
              <a:t>Publique (Public)			      Capital Public</a:t>
            </a:r>
          </a:p>
        </p:txBody>
      </p:sp>
      <p:sp>
        <p:nvSpPr>
          <p:cNvPr id="13316" name="Line 4"/>
          <p:cNvSpPr>
            <a:spLocks noChangeShapeType="1"/>
          </p:cNvSpPr>
          <p:nvPr/>
        </p:nvSpPr>
        <p:spPr bwMode="auto">
          <a:xfrm>
            <a:off x="990600" y="2971800"/>
            <a:ext cx="777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H"/>
          </a:p>
        </p:txBody>
      </p:sp>
      <p:sp>
        <p:nvSpPr>
          <p:cNvPr id="13317" name="Line 5"/>
          <p:cNvSpPr>
            <a:spLocks noChangeShapeType="1"/>
          </p:cNvSpPr>
          <p:nvPr/>
        </p:nvSpPr>
        <p:spPr bwMode="auto">
          <a:xfrm>
            <a:off x="990600" y="5562600"/>
            <a:ext cx="777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r-CH"/>
          </a:p>
        </p:txBody>
      </p:sp>
    </p:spTree>
  </p:cSld>
  <p:clrMapOvr>
    <a:masterClrMapping/>
  </p:clrMapOvr>
  <p:transition spd="slow">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143000"/>
          </a:xfrm>
        </p:spPr>
        <p:txBody>
          <a:bodyPr/>
          <a:lstStyle/>
          <a:p>
            <a:r>
              <a:rPr lang="fr-FR" smtClean="0"/>
              <a:t>Financement par Émission Privée IV</a:t>
            </a:r>
            <a:br>
              <a:rPr lang="fr-FR" smtClean="0"/>
            </a:br>
            <a:r>
              <a:rPr lang="fr-FR" smtClean="0"/>
              <a:t>La Distribution de l’Émission I</a:t>
            </a:r>
          </a:p>
        </p:txBody>
      </p:sp>
      <p:sp>
        <p:nvSpPr>
          <p:cNvPr id="59395" name="Rectangle 3"/>
          <p:cNvSpPr>
            <a:spLocks noGrp="1" noChangeArrowheads="1"/>
          </p:cNvSpPr>
          <p:nvPr>
            <p:ph type="body" idx="1"/>
          </p:nvPr>
        </p:nvSpPr>
        <p:spPr>
          <a:xfrm>
            <a:off x="0" y="1371600"/>
            <a:ext cx="9144000" cy="5486400"/>
          </a:xfrm>
        </p:spPr>
        <p:txBody>
          <a:bodyPr/>
          <a:lstStyle/>
          <a:p>
            <a:pPr>
              <a:spcBef>
                <a:spcPct val="0"/>
              </a:spcBef>
            </a:pPr>
            <a:r>
              <a:rPr lang="fr-FR" smtClean="0"/>
              <a:t>Pour atteindre le Prospect, l'Émetteur invite les investisseurs potentiels, plus communément appelés Prospects à des road-shows, qui sont des réunions, où l'Émetteur présente son activité, sa structure, ses produits et services ainsi que l’opportunité d’investir chez lui.</a:t>
            </a:r>
          </a:p>
          <a:p>
            <a:pPr>
              <a:spcBef>
                <a:spcPct val="0"/>
              </a:spcBef>
            </a:pPr>
            <a:r>
              <a:rPr lang="fr-FR" smtClean="0"/>
              <a:t>Même le Mode d’Invitation est hautement réglementé car il établit la distinction entre distribution privée et publique. </a:t>
            </a:r>
          </a:p>
          <a:p>
            <a:pPr>
              <a:spcBef>
                <a:spcPct val="0"/>
              </a:spcBef>
            </a:pPr>
            <a:r>
              <a:rPr lang="fr-FR" smtClean="0"/>
              <a:t>Pour obtenir le document de divulgation le Prospect est usuellement obligé designer un récépissé et un contrat de confidentialité et de non-concurrence très stricts qui protègent l'Émetteur contre les abus d’usage de l’information contenue dans le document de divulgation.</a:t>
            </a:r>
          </a:p>
        </p:txBody>
      </p:sp>
    </p:spTree>
  </p:cSld>
  <p:clrMapOvr>
    <a:masterClrMapping/>
  </p:clrMapOvr>
  <p:transition>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143000"/>
          </a:xfrm>
        </p:spPr>
        <p:txBody>
          <a:bodyPr/>
          <a:lstStyle/>
          <a:p>
            <a:r>
              <a:rPr lang="fr-FR" smtClean="0"/>
              <a:t>Le Financement par Émission Privée V</a:t>
            </a:r>
            <a:br>
              <a:rPr lang="fr-FR" smtClean="0"/>
            </a:br>
            <a:r>
              <a:rPr lang="fr-FR" smtClean="0"/>
              <a:t>La Distribution de l’Émission II</a:t>
            </a:r>
          </a:p>
        </p:txBody>
      </p:sp>
      <p:sp>
        <p:nvSpPr>
          <p:cNvPr id="60419" name="Rectangle 3"/>
          <p:cNvSpPr>
            <a:spLocks noGrp="1" noChangeArrowheads="1"/>
          </p:cNvSpPr>
          <p:nvPr>
            <p:ph type="body" idx="1"/>
          </p:nvPr>
        </p:nvSpPr>
        <p:spPr>
          <a:xfrm>
            <a:off x="381000" y="1371600"/>
            <a:ext cx="8763000" cy="5486400"/>
          </a:xfrm>
        </p:spPr>
        <p:txBody>
          <a:bodyPr/>
          <a:lstStyle/>
          <a:p>
            <a:r>
              <a:rPr lang="fr-FR" smtClean="0"/>
              <a:t>La remise de la divulgation est également sujette à des règles très strictes qui peuvent avoir des sanctions criminelles, c’est-à-dire de la prison, si elles ne sont pas respectées à la lettre.</a:t>
            </a:r>
          </a:p>
          <a:p>
            <a:r>
              <a:rPr lang="fr-FR" smtClean="0"/>
              <a:t>Le Prospect  doit avoir un temps raisonnable pour prendre connaissance de la Divulgation, au moins un jour ouvrable et pendant ce temps il n’est pas permis à l’Entrepreneur (ou au Courtier) de rester près de lui, de le contacter ou d’exercer une quelconque pression pour « décrocher » l’investissement.</a:t>
            </a:r>
          </a:p>
        </p:txBody>
      </p:sp>
    </p:spTree>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143000"/>
          </a:xfrm>
        </p:spPr>
        <p:txBody>
          <a:bodyPr lIns="0" rIns="0"/>
          <a:lstStyle/>
          <a:p>
            <a:r>
              <a:rPr lang="fr-FR" smtClean="0"/>
              <a:t>Le Financement par Émission Privée VI</a:t>
            </a:r>
            <a:br>
              <a:rPr lang="fr-FR" smtClean="0"/>
            </a:br>
            <a:r>
              <a:rPr lang="fr-FR" smtClean="0"/>
              <a:t>La Distribution de l’Émission III</a:t>
            </a:r>
          </a:p>
        </p:txBody>
      </p:sp>
      <p:sp>
        <p:nvSpPr>
          <p:cNvPr id="61443" name="Rectangle 3"/>
          <p:cNvSpPr>
            <a:spLocks noGrp="1" noChangeArrowheads="1"/>
          </p:cNvSpPr>
          <p:nvPr>
            <p:ph type="body" idx="1"/>
          </p:nvPr>
        </p:nvSpPr>
        <p:spPr>
          <a:xfrm>
            <a:off x="685800" y="1371600"/>
            <a:ext cx="8458200" cy="5486400"/>
          </a:xfrm>
        </p:spPr>
        <p:txBody>
          <a:bodyPr/>
          <a:lstStyle/>
          <a:p>
            <a:r>
              <a:rPr lang="fr-FR" smtClean="0"/>
              <a:t>Après avoir pris connaissance de la Divulgation, le Prospect doit avoir l’opportunité de poser des questions à l'Émetteur et de mener une procédure de Diligence.</a:t>
            </a:r>
          </a:p>
          <a:p>
            <a:r>
              <a:rPr lang="fr-FR" smtClean="0"/>
              <a:t>En pratique, on peut organiser ces séances de Diligence (Due Diligence Meetings) de deux manières:</a:t>
            </a:r>
          </a:p>
          <a:p>
            <a:pPr lvl="1"/>
            <a:r>
              <a:rPr lang="fr-FR" smtClean="0"/>
              <a:t>En séance privée, la plupart du temps dans les locaux de l’entreprise, mais il peut arriver aussi que ce soit chez le Financier ou le Prospect.</a:t>
            </a:r>
          </a:p>
          <a:p>
            <a:pPr lvl="1"/>
            <a:r>
              <a:rPr lang="fr-FR" smtClean="0"/>
              <a:t>En séance ouverte, après un road-show.</a:t>
            </a:r>
          </a:p>
        </p:txBody>
      </p:sp>
    </p:spTree>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143000"/>
          </a:xfrm>
        </p:spPr>
        <p:txBody>
          <a:bodyPr lIns="0" rIns="0"/>
          <a:lstStyle/>
          <a:p>
            <a:r>
              <a:rPr lang="fr-FR" smtClean="0"/>
              <a:t>Financement par Émission Privée VII</a:t>
            </a:r>
            <a:br>
              <a:rPr lang="fr-FR" smtClean="0"/>
            </a:br>
            <a:r>
              <a:rPr lang="fr-FR" smtClean="0"/>
              <a:t>La Distribution de l’Émission IV</a:t>
            </a:r>
          </a:p>
        </p:txBody>
      </p:sp>
      <p:sp>
        <p:nvSpPr>
          <p:cNvPr id="62467" name="Rectangle 3"/>
          <p:cNvSpPr>
            <a:spLocks noGrp="1" noChangeArrowheads="1"/>
          </p:cNvSpPr>
          <p:nvPr>
            <p:ph type="body" idx="1"/>
          </p:nvPr>
        </p:nvSpPr>
        <p:spPr>
          <a:xfrm>
            <a:off x="381000" y="1371600"/>
            <a:ext cx="8763000" cy="5486400"/>
          </a:xfrm>
        </p:spPr>
        <p:txBody>
          <a:bodyPr/>
          <a:lstStyle/>
          <a:p>
            <a:r>
              <a:rPr lang="fr-FR" smtClean="0"/>
              <a:t>Les grands principes de la distribution d’une émission sont les suivants:</a:t>
            </a:r>
          </a:p>
          <a:p>
            <a:pPr lvl="1"/>
            <a:r>
              <a:rPr lang="fr-FR" smtClean="0"/>
              <a:t>Vendre en divulguant tout (Full Disclosure).</a:t>
            </a:r>
          </a:p>
          <a:p>
            <a:pPr lvl="1"/>
            <a:r>
              <a:rPr lang="fr-FR" smtClean="0"/>
              <a:t>La Vente doit être effectuée au moyen du Document de Divulgation.</a:t>
            </a:r>
          </a:p>
          <a:p>
            <a:pPr lvl="1"/>
            <a:r>
              <a:rPr lang="fr-FR" smtClean="0"/>
              <a:t>L’égalité de traitement entre les Prospects.</a:t>
            </a:r>
          </a:p>
          <a:p>
            <a:pPr lvl="1">
              <a:buFont typeface="Symbol" pitchFamily="18" charset="2"/>
              <a:buChar char="Þ"/>
            </a:pPr>
            <a:r>
              <a:rPr lang="fr-FR" smtClean="0"/>
              <a:t> L’égalité de traitement entre les Investisseurs.</a:t>
            </a:r>
          </a:p>
          <a:p>
            <a:pPr lvl="1">
              <a:buFont typeface="Symbol" pitchFamily="18" charset="2"/>
              <a:buChar char="Þ"/>
            </a:pPr>
            <a:r>
              <a:rPr lang="fr-FR" smtClean="0"/>
              <a:t> </a:t>
            </a:r>
            <a:r>
              <a:rPr lang="fr-FR" i="1" smtClean="0"/>
              <a:t>L’égalité de traitement dans la Divulgation</a:t>
            </a:r>
            <a:r>
              <a:rPr lang="fr-FR" smtClean="0"/>
              <a:t>.</a:t>
            </a:r>
          </a:p>
          <a:p>
            <a:pPr lvl="1">
              <a:buFont typeface="Symbol" pitchFamily="18" charset="2"/>
              <a:buChar char="Þ"/>
            </a:pPr>
            <a:r>
              <a:rPr lang="fr-FR" smtClean="0"/>
              <a:t> L’égalité de traitement dans la Souscription.</a:t>
            </a:r>
          </a:p>
          <a:p>
            <a:pPr lvl="1">
              <a:buFont typeface="Symbol" pitchFamily="18" charset="2"/>
              <a:buChar char="Þ"/>
            </a:pPr>
            <a:r>
              <a:rPr lang="fr-FR" smtClean="0"/>
              <a:t> L’égalité de traitement dans l’Attribution des titres.</a:t>
            </a:r>
          </a:p>
          <a:p>
            <a:pPr lvl="1"/>
            <a:r>
              <a:rPr lang="fr-FR" smtClean="0"/>
              <a:t>L’Interdiction de vendre une rentabilité.</a:t>
            </a:r>
          </a:p>
        </p:txBody>
      </p:sp>
    </p:spTree>
  </p:cSld>
  <p:clrMapOvr>
    <a:masterClrMapping/>
  </p:clrMapOvr>
  <p:transition>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143000"/>
          </a:xfrm>
        </p:spPr>
        <p:txBody>
          <a:bodyPr/>
          <a:lstStyle/>
          <a:p>
            <a:r>
              <a:rPr lang="fr-FR" smtClean="0"/>
              <a:t>Financement par Émission Privée VIII</a:t>
            </a:r>
            <a:br>
              <a:rPr lang="fr-FR" smtClean="0"/>
            </a:br>
            <a:r>
              <a:rPr lang="fr-FR" smtClean="0"/>
              <a:t>La Distribution de l’Émission V</a:t>
            </a:r>
          </a:p>
        </p:txBody>
      </p:sp>
      <p:sp>
        <p:nvSpPr>
          <p:cNvPr id="63491" name="Rectangle 3"/>
          <p:cNvSpPr>
            <a:spLocks noGrp="1" noChangeArrowheads="1"/>
          </p:cNvSpPr>
          <p:nvPr>
            <p:ph type="body" idx="1"/>
          </p:nvPr>
        </p:nvSpPr>
        <p:spPr>
          <a:xfrm>
            <a:off x="381000" y="1371600"/>
            <a:ext cx="8763000" cy="5486400"/>
          </a:xfrm>
        </p:spPr>
        <p:txBody>
          <a:bodyPr/>
          <a:lstStyle/>
          <a:p>
            <a:pPr lvl="1"/>
            <a:r>
              <a:rPr lang="fr-FR" smtClean="0"/>
              <a:t>L’Interdiction de vendre une Émission ou un titre pour d’autre raison que ses propres mérites.</a:t>
            </a:r>
          </a:p>
          <a:p>
            <a:pPr lvl="1">
              <a:buFont typeface="Symbol" pitchFamily="18" charset="2"/>
              <a:buChar char="Þ"/>
            </a:pPr>
            <a:r>
              <a:rPr lang="fr-FR" smtClean="0"/>
              <a:t> L’Interdiction de garantir un prix ou un délai ou quoi que ce soit qui ne soit pas dans le prospectus, même un rachat ou un cautionnement par un tiers, y compris et surtout le « vendeur », qu’il soit Courtier, Agent ou autre.</a:t>
            </a:r>
          </a:p>
          <a:p>
            <a:pPr lvl="1">
              <a:buFont typeface="Symbol" pitchFamily="18" charset="2"/>
              <a:buChar char="Þ"/>
            </a:pPr>
            <a:r>
              <a:rPr lang="fr-FR" smtClean="0"/>
              <a:t> L’Interdiction de démarches spécifiques au Prospect autre que celles visant à remplir l’obligation de renseignement de l'Émetteur. Ex. autorisé: visiter les bureaux, vérifier un contrat.</a:t>
            </a:r>
          </a:p>
          <a:p>
            <a:pPr lvl="1">
              <a:buFont typeface="Symbol" pitchFamily="18" charset="2"/>
              <a:buChar char="Þ"/>
            </a:pPr>
            <a:r>
              <a:rPr lang="fr-FR" smtClean="0"/>
              <a:t>Ne JAMAIS FORCER UNE VENTE.</a:t>
            </a:r>
          </a:p>
        </p:txBody>
      </p:sp>
    </p:spTree>
  </p:cSld>
  <p:clrMapOvr>
    <a:masterClrMapping/>
  </p:clrMapOvr>
  <p:transition>
    <p:rand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143000"/>
          </a:xfrm>
        </p:spPr>
        <p:txBody>
          <a:bodyPr lIns="0" rIns="0"/>
          <a:lstStyle/>
          <a:p>
            <a:r>
              <a:rPr lang="fr-FR" smtClean="0"/>
              <a:t>Le Financement par Émission Privée IX</a:t>
            </a:r>
            <a:br>
              <a:rPr lang="fr-FR" smtClean="0"/>
            </a:br>
            <a:r>
              <a:rPr lang="fr-FR" smtClean="0"/>
              <a:t>La Souscription de l’Émission I</a:t>
            </a:r>
          </a:p>
        </p:txBody>
      </p:sp>
      <p:sp>
        <p:nvSpPr>
          <p:cNvPr id="64515" name="Rectangle 3"/>
          <p:cNvSpPr>
            <a:spLocks noGrp="1" noChangeArrowheads="1"/>
          </p:cNvSpPr>
          <p:nvPr>
            <p:ph type="body" idx="1"/>
          </p:nvPr>
        </p:nvSpPr>
        <p:spPr>
          <a:xfrm>
            <a:off x="381000" y="1371600"/>
            <a:ext cx="8763000" cy="5486400"/>
          </a:xfrm>
        </p:spPr>
        <p:txBody>
          <a:bodyPr/>
          <a:lstStyle/>
          <a:p>
            <a:r>
              <a:rPr lang="fr-FR" smtClean="0"/>
              <a:t>Dans le cas ou le Prospect refuse d’investir, l'Émetteur a le droit d’exiger la restitution de tout le matériel d’information.</a:t>
            </a:r>
          </a:p>
          <a:p>
            <a:r>
              <a:rPr lang="fr-FR" smtClean="0"/>
              <a:t>Si le Prospect estime qu’il y a eu fraude ou tentative de fraude et qu’il tient à en garder la preuve, il doit immédiatement le notifier soit aux autorités compétentes, soit dans les cas moins graves à l'Émetteur.</a:t>
            </a:r>
          </a:p>
          <a:p>
            <a:r>
              <a:rPr lang="fr-FR" smtClean="0"/>
              <a:t>Dans le cas ou le Prospect accepte d’investir, l'Émetteur doit lui laisser tout le matériel de Divulgation.</a:t>
            </a:r>
          </a:p>
          <a:p>
            <a:r>
              <a:rPr lang="fr-FR" smtClean="0"/>
              <a:t>Lors de la Souscription ou de la Vente tout doit être fait pour que le Prospect soit en bonnes conditions de jugement et de décision.</a:t>
            </a:r>
          </a:p>
        </p:txBody>
      </p:sp>
    </p:spTree>
  </p:cSld>
  <p:clrMapOvr>
    <a:masterClrMapping/>
  </p:clrMapOvr>
  <p:transition>
    <p:rand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0"/>
            <a:ext cx="9144000" cy="1143000"/>
          </a:xfrm>
        </p:spPr>
        <p:txBody>
          <a:bodyPr lIns="0" rIns="0"/>
          <a:lstStyle/>
          <a:p>
            <a:r>
              <a:rPr lang="fr-FR" smtClean="0"/>
              <a:t>Le Financement par Émission Privée X</a:t>
            </a:r>
            <a:br>
              <a:rPr lang="fr-FR" smtClean="0"/>
            </a:br>
            <a:r>
              <a:rPr lang="fr-FR" smtClean="0"/>
              <a:t>La Souscription de l’Émission II</a:t>
            </a:r>
          </a:p>
        </p:txBody>
      </p:sp>
      <p:sp>
        <p:nvSpPr>
          <p:cNvPr id="65539" name="Rectangle 3"/>
          <p:cNvSpPr>
            <a:spLocks noGrp="1" noChangeArrowheads="1"/>
          </p:cNvSpPr>
          <p:nvPr>
            <p:ph type="body" idx="1"/>
          </p:nvPr>
        </p:nvSpPr>
        <p:spPr>
          <a:xfrm>
            <a:off x="381000" y="1371600"/>
            <a:ext cx="8382000" cy="4953000"/>
          </a:xfrm>
        </p:spPr>
        <p:txBody>
          <a:bodyPr/>
          <a:lstStyle/>
          <a:p>
            <a:r>
              <a:rPr lang="fr-FR" smtClean="0"/>
              <a:t>On présume que le Prospect a déjà connaissance des documents de souscription, puisqu’ils sont inclus dans le document de Divulgation.</a:t>
            </a:r>
          </a:p>
          <a:p>
            <a:r>
              <a:rPr lang="fr-FR" smtClean="0"/>
              <a:t>Le Prospect doit remplir:</a:t>
            </a:r>
          </a:p>
          <a:p>
            <a:pPr lvl="1"/>
            <a:r>
              <a:rPr lang="fr-FR" smtClean="0"/>
              <a:t>le Contrat de Souscription (complètement).</a:t>
            </a:r>
          </a:p>
          <a:p>
            <a:pPr lvl="2"/>
            <a:r>
              <a:rPr lang="fr-FR" smtClean="0"/>
              <a:t>Y compris l’indication du mode de paiement.</a:t>
            </a:r>
          </a:p>
          <a:p>
            <a:pPr lvl="1"/>
            <a:r>
              <a:rPr lang="fr-FR" smtClean="0"/>
              <a:t>la Déclaration d’Identification de l’Ayant-Droit Économique (Suisse et certains pays seulement).</a:t>
            </a:r>
          </a:p>
          <a:p>
            <a:r>
              <a:rPr lang="fr-FR" smtClean="0"/>
              <a:t>L’Émetteur doit remplir:</a:t>
            </a:r>
          </a:p>
          <a:p>
            <a:pPr lvl="1"/>
            <a:r>
              <a:rPr lang="fr-FR" smtClean="0"/>
              <a:t>le Contrat de Souscription (complètement).</a:t>
            </a:r>
          </a:p>
        </p:txBody>
      </p:sp>
    </p:spTree>
  </p:cSld>
  <p:clrMapOvr>
    <a:masterClrMapping/>
  </p:clrMapOvr>
  <p:transition>
    <p:rand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1143000"/>
          </a:xfrm>
        </p:spPr>
        <p:txBody>
          <a:bodyPr lIns="0" rIns="0"/>
          <a:lstStyle/>
          <a:p>
            <a:r>
              <a:rPr lang="fr-FR" smtClean="0"/>
              <a:t>Le Financement par Émission Privée XI</a:t>
            </a:r>
            <a:br>
              <a:rPr lang="fr-FR" smtClean="0"/>
            </a:br>
            <a:r>
              <a:rPr lang="fr-FR" smtClean="0"/>
              <a:t>La Souscription de l’Émission III</a:t>
            </a:r>
          </a:p>
        </p:txBody>
      </p:sp>
      <p:sp>
        <p:nvSpPr>
          <p:cNvPr id="66563" name="Rectangle 3"/>
          <p:cNvSpPr>
            <a:spLocks noGrp="1" noChangeArrowheads="1"/>
          </p:cNvSpPr>
          <p:nvPr>
            <p:ph type="body" idx="1"/>
          </p:nvPr>
        </p:nvSpPr>
        <p:spPr>
          <a:xfrm>
            <a:off x="381000" y="1371600"/>
            <a:ext cx="8763000" cy="4724400"/>
          </a:xfrm>
        </p:spPr>
        <p:txBody>
          <a:bodyPr/>
          <a:lstStyle/>
          <a:p>
            <a:r>
              <a:rPr lang="fr-FR" smtClean="0"/>
              <a:t>Le Prospect doit effectuer son paiement dans les cinq jours ouvrables suivant la Souscription sur le Compte de Consignation de l’Émission.</a:t>
            </a:r>
          </a:p>
          <a:p>
            <a:r>
              <a:rPr lang="fr-FR" smtClean="0"/>
              <a:t>Faute de quoi, l’Émetteur peut à son gré, considérer comme nulle la Souscription.</a:t>
            </a:r>
          </a:p>
          <a:p>
            <a:r>
              <a:rPr lang="fr-FR" smtClean="0"/>
              <a:t>Suivant les termes du Memorandum, l’annulation de la Souscription entraîne l’annulation de la créance de l’Émetteur envers le Prospect qui en émane.</a:t>
            </a:r>
          </a:p>
          <a:p>
            <a:r>
              <a:rPr lang="fr-FR" smtClean="0"/>
              <a:t>Suivant les termes du Memorandum, il se peut également que l’annulation de la Souscription n’entraîne pas l’annulation de la créance de l’Émetteur envers le Prospect qui en émane.</a:t>
            </a:r>
          </a:p>
        </p:txBody>
      </p:sp>
    </p:spTree>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XII Le Compte de Consignation (Escrow)</a:t>
            </a:r>
          </a:p>
        </p:txBody>
      </p:sp>
      <p:sp>
        <p:nvSpPr>
          <p:cNvPr id="67587" name="Rectangle 3"/>
          <p:cNvSpPr>
            <a:spLocks noGrp="1" noChangeArrowheads="1"/>
          </p:cNvSpPr>
          <p:nvPr>
            <p:ph type="body" idx="1"/>
          </p:nvPr>
        </p:nvSpPr>
        <p:spPr>
          <a:xfrm>
            <a:off x="381000" y="1371600"/>
            <a:ext cx="8763000" cy="4953000"/>
          </a:xfrm>
        </p:spPr>
        <p:txBody>
          <a:bodyPr/>
          <a:lstStyle/>
          <a:p>
            <a:pPr>
              <a:spcBef>
                <a:spcPct val="0"/>
              </a:spcBef>
            </a:pPr>
            <a:r>
              <a:rPr lang="fr-FR" smtClean="0"/>
              <a:t>Le Compte de Consignation (Escrow or Escrow Account) est le compte sur lequel le Prospect paye le montant de la Souscription.</a:t>
            </a:r>
          </a:p>
          <a:p>
            <a:r>
              <a:rPr lang="fr-FR" smtClean="0"/>
              <a:t>Ce compte est géré:</a:t>
            </a:r>
          </a:p>
          <a:p>
            <a:pPr lvl="1">
              <a:lnSpc>
                <a:spcPct val="90000"/>
              </a:lnSpc>
              <a:spcBef>
                <a:spcPct val="0"/>
              </a:spcBef>
            </a:pPr>
            <a:r>
              <a:rPr lang="fr-FR" smtClean="0"/>
              <a:t>soit par le Financier,</a:t>
            </a:r>
          </a:p>
          <a:p>
            <a:pPr lvl="1">
              <a:lnSpc>
                <a:spcPct val="90000"/>
              </a:lnSpc>
              <a:spcBef>
                <a:spcPct val="0"/>
              </a:spcBef>
            </a:pPr>
            <a:r>
              <a:rPr lang="fr-FR" smtClean="0"/>
              <a:t>soit par l’Émetteur,</a:t>
            </a:r>
          </a:p>
          <a:p>
            <a:pPr lvl="1">
              <a:lnSpc>
                <a:spcPct val="90000"/>
              </a:lnSpc>
              <a:spcBef>
                <a:spcPct val="0"/>
              </a:spcBef>
            </a:pPr>
            <a:r>
              <a:rPr lang="fr-FR" smtClean="0"/>
              <a:t>ou conjointement par l’Émetteur et le Financier,</a:t>
            </a:r>
          </a:p>
          <a:p>
            <a:pPr lvl="1">
              <a:lnSpc>
                <a:spcPct val="90000"/>
              </a:lnSpc>
              <a:spcBef>
                <a:spcPct val="0"/>
              </a:spcBef>
            </a:pPr>
            <a:r>
              <a:rPr lang="fr-FR" smtClean="0"/>
              <a:t>soit encore par un Trustee.</a:t>
            </a:r>
          </a:p>
          <a:p>
            <a:endParaRPr lang="fr-FR" smtClean="0"/>
          </a:p>
        </p:txBody>
      </p:sp>
    </p:spTree>
  </p:cSld>
  <p:clrMapOvr>
    <a:masterClrMapping/>
  </p:clrMapOvr>
  <p:transition>
    <p:random/>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XIII La Clôture du Compte de Consignation</a:t>
            </a:r>
          </a:p>
        </p:txBody>
      </p:sp>
      <p:sp>
        <p:nvSpPr>
          <p:cNvPr id="68611" name="Rectangle 3"/>
          <p:cNvSpPr>
            <a:spLocks noGrp="1" noChangeArrowheads="1"/>
          </p:cNvSpPr>
          <p:nvPr>
            <p:ph type="body" idx="1"/>
          </p:nvPr>
        </p:nvSpPr>
        <p:spPr>
          <a:xfrm>
            <a:off x="0" y="1371600"/>
            <a:ext cx="9144000" cy="4953000"/>
          </a:xfrm>
        </p:spPr>
        <p:txBody>
          <a:bodyPr/>
          <a:lstStyle/>
          <a:p>
            <a:r>
              <a:rPr lang="fr-FR" smtClean="0"/>
              <a:t>A un instant donné appelé Clôture, deux cas possibles:</a:t>
            </a:r>
          </a:p>
          <a:p>
            <a:pPr lvl="1"/>
            <a:r>
              <a:rPr lang="fr-FR" smtClean="0"/>
              <a:t>Soit le Produit de l’Émission versé sur le Compte de Consignation est accepté par l’Émetteur et lui est donc remis à l’exception des commissions et des frais qui sont versées au Financier  et à tous les Intervenants de l’organisation de distribution de l’Émission.</a:t>
            </a:r>
          </a:p>
          <a:p>
            <a:pPr lvl="1"/>
            <a:r>
              <a:rPr lang="fr-FR" smtClean="0"/>
              <a:t>Soit le Produit de l’Émission versé sur le Compte de Consignation est refusé par l’Émetteur et est donc remboursé aux Investisseurs. Les motifs de refus les plus fréquents sont l’insuffisance des fonds levés ou la condition imposée par de gros Investisseurs d’une meilleure valorisation (plus de Titres pour le même prix).</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44000" cy="1371600"/>
          </a:xfrm>
        </p:spPr>
        <p:txBody>
          <a:bodyPr/>
          <a:lstStyle/>
          <a:p>
            <a:r>
              <a:rPr lang="fr-FR" smtClean="0"/>
              <a:t>Processus de Fondation de l’Entreprise La Capitalisation</a:t>
            </a:r>
          </a:p>
        </p:txBody>
      </p:sp>
      <p:sp>
        <p:nvSpPr>
          <p:cNvPr id="524291" name="Rectangle 3"/>
          <p:cNvSpPr>
            <a:spLocks noGrp="1" noChangeArrowheads="1"/>
          </p:cNvSpPr>
          <p:nvPr>
            <p:ph type="body" idx="1"/>
          </p:nvPr>
        </p:nvSpPr>
        <p:spPr>
          <a:xfrm>
            <a:off x="381000" y="1752600"/>
            <a:ext cx="8763000" cy="4724400"/>
          </a:xfrm>
        </p:spPr>
        <p:txBody>
          <a:bodyPr lIns="0" rIns="0"/>
          <a:lstStyle/>
          <a:p>
            <a:pPr defTabSz="723900">
              <a:spcBef>
                <a:spcPct val="0"/>
              </a:spcBef>
              <a:buFontTx/>
              <a:buNone/>
            </a:pPr>
            <a:r>
              <a:rPr lang="fr-FR" smtClean="0"/>
              <a:t>9. De l’Exploitation au Développement: La Capitalisation</a:t>
            </a:r>
          </a:p>
          <a:p>
            <a:pPr defTabSz="723900">
              <a:spcBef>
                <a:spcPct val="0"/>
              </a:spcBef>
              <a:buFontTx/>
              <a:buNone/>
            </a:pPr>
            <a:r>
              <a:rPr lang="fr-FR" smtClean="0"/>
              <a:t>	9.1 Le Papier-Valeur</a:t>
            </a:r>
          </a:p>
          <a:p>
            <a:pPr defTabSz="723900">
              <a:spcBef>
                <a:spcPct val="0"/>
              </a:spcBef>
              <a:buFontTx/>
              <a:buNone/>
            </a:pPr>
            <a:r>
              <a:rPr lang="fr-FR" smtClean="0"/>
              <a:t>	9.2 La Titrisation</a:t>
            </a:r>
          </a:p>
          <a:p>
            <a:pPr defTabSz="723900">
              <a:spcBef>
                <a:spcPct val="0"/>
              </a:spcBef>
              <a:buFontTx/>
              <a:buNone/>
            </a:pPr>
            <a:r>
              <a:rPr lang="fr-FR" smtClean="0"/>
              <a:t>	9.3 Le Titre </a:t>
            </a:r>
          </a:p>
          <a:p>
            <a:pPr defTabSz="723900">
              <a:spcBef>
                <a:spcPct val="0"/>
              </a:spcBef>
              <a:buFontTx/>
              <a:buNone/>
            </a:pPr>
            <a:r>
              <a:rPr lang="fr-FR" smtClean="0"/>
              <a:t>	9.3.1 La Classe du Titre</a:t>
            </a:r>
          </a:p>
          <a:p>
            <a:pPr defTabSz="723900">
              <a:spcBef>
                <a:spcPct val="0"/>
              </a:spcBef>
              <a:buFontTx/>
              <a:buNone/>
            </a:pPr>
            <a:r>
              <a:rPr lang="fr-FR" smtClean="0"/>
              <a:t>	9.4 L’Émission de Titres</a:t>
            </a:r>
          </a:p>
          <a:p>
            <a:pPr defTabSz="723900">
              <a:spcBef>
                <a:spcPct val="0"/>
              </a:spcBef>
              <a:buFontTx/>
              <a:buNone/>
            </a:pPr>
            <a:r>
              <a:rPr lang="fr-FR" smtClean="0"/>
              <a:t>	9.4.1 La Classification des Émissions</a:t>
            </a:r>
          </a:p>
          <a:p>
            <a:pPr defTabSz="723900">
              <a:spcBef>
                <a:spcPct val="0"/>
              </a:spcBef>
              <a:buFontTx/>
              <a:buNone/>
            </a:pPr>
            <a:r>
              <a:rPr lang="fr-FR" smtClean="0"/>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524291">
                                            <p:txEl>
                                              <p:pRg st="0" end="0"/>
                                            </p:txEl>
                                          </p:spTgt>
                                        </p:tgtEl>
                                        <p:attrNameLst>
                                          <p:attrName>style.visibility</p:attrName>
                                        </p:attrNameLst>
                                      </p:cBhvr>
                                      <p:to>
                                        <p:strVal val="visible"/>
                                      </p:to>
                                    </p:set>
                                    <p:anim to="" calcmode="lin" valueType="num">
                                      <p:cBhvr>
                                        <p:cTn id="7" dur="1" fill="hold"/>
                                        <p:tgtEl>
                                          <p:spTgt spid="5242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24291">
                                            <p:txEl>
                                              <p:pRg st="1" end="1"/>
                                            </p:txEl>
                                          </p:spTgt>
                                        </p:tgtEl>
                                        <p:attrNameLst>
                                          <p:attrName>style.visibility</p:attrName>
                                        </p:attrNameLst>
                                      </p:cBhvr>
                                      <p:to>
                                        <p:strVal val="visible"/>
                                      </p:to>
                                    </p:set>
                                    <p:anim to="" calcmode="lin" valueType="num">
                                      <p:cBhvr>
                                        <p:cTn id="12" dur="1" fill="hold"/>
                                        <p:tgtEl>
                                          <p:spTgt spid="5242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524291">
                                            <p:txEl>
                                              <p:pRg st="2" end="2"/>
                                            </p:txEl>
                                          </p:spTgt>
                                        </p:tgtEl>
                                        <p:attrNameLst>
                                          <p:attrName>style.visibility</p:attrName>
                                        </p:attrNameLst>
                                      </p:cBhvr>
                                      <p:to>
                                        <p:strVal val="visible"/>
                                      </p:to>
                                    </p:set>
                                    <p:anim to="" calcmode="lin" valueType="num">
                                      <p:cBhvr>
                                        <p:cTn id="17" dur="1" fill="hold"/>
                                        <p:tgtEl>
                                          <p:spTgt spid="5242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24291">
                                            <p:txEl>
                                              <p:pRg st="3" end="3"/>
                                            </p:txEl>
                                          </p:spTgt>
                                        </p:tgtEl>
                                        <p:attrNameLst>
                                          <p:attrName>style.visibility</p:attrName>
                                        </p:attrNameLst>
                                      </p:cBhvr>
                                      <p:to>
                                        <p:strVal val="visible"/>
                                      </p:to>
                                    </p:set>
                                    <p:anim to="" calcmode="lin" valueType="num">
                                      <p:cBhvr>
                                        <p:cTn id="22" dur="1" fill="hold"/>
                                        <p:tgtEl>
                                          <p:spTgt spid="524291">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24291">
                                            <p:txEl>
                                              <p:pRg st="4" end="4"/>
                                            </p:txEl>
                                          </p:spTgt>
                                        </p:tgtEl>
                                        <p:attrNameLst>
                                          <p:attrName>style.visibility</p:attrName>
                                        </p:attrNameLst>
                                      </p:cBhvr>
                                      <p:to>
                                        <p:strVal val="visible"/>
                                      </p:to>
                                    </p:set>
                                    <p:anim to="" calcmode="lin" valueType="num">
                                      <p:cBhvr>
                                        <p:cTn id="27" dur="1" fill="hold"/>
                                        <p:tgtEl>
                                          <p:spTgt spid="524291">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524291">
                                            <p:txEl>
                                              <p:pRg st="5" end="5"/>
                                            </p:txEl>
                                          </p:spTgt>
                                        </p:tgtEl>
                                        <p:attrNameLst>
                                          <p:attrName>style.visibility</p:attrName>
                                        </p:attrNameLst>
                                      </p:cBhvr>
                                      <p:to>
                                        <p:strVal val="visible"/>
                                      </p:to>
                                    </p:set>
                                    <p:anim to="" calcmode="lin" valueType="num">
                                      <p:cBhvr>
                                        <p:cTn id="32" dur="1" fill="hold"/>
                                        <p:tgtEl>
                                          <p:spTgt spid="524291">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524291">
                                            <p:txEl>
                                              <p:pRg st="6" end="6"/>
                                            </p:txEl>
                                          </p:spTgt>
                                        </p:tgtEl>
                                        <p:attrNameLst>
                                          <p:attrName>style.visibility</p:attrName>
                                        </p:attrNameLst>
                                      </p:cBhvr>
                                      <p:to>
                                        <p:strVal val="visible"/>
                                      </p:to>
                                    </p:set>
                                    <p:anim to="" calcmode="lin" valueType="num">
                                      <p:cBhvr>
                                        <p:cTn id="37" dur="1" fill="hold"/>
                                        <p:tgtEl>
                                          <p:spTgt spid="524291">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524291">
                                            <p:txEl>
                                              <p:pRg st="7" end="7"/>
                                            </p:txEl>
                                          </p:spTgt>
                                        </p:tgtEl>
                                        <p:attrNameLst>
                                          <p:attrName>style.visibility</p:attrName>
                                        </p:attrNameLst>
                                      </p:cBhvr>
                                      <p:to>
                                        <p:strVal val="visible"/>
                                      </p:to>
                                    </p:set>
                                    <p:anim to="" calcmode="lin" valueType="num">
                                      <p:cBhvr>
                                        <p:cTn id="42" dur="1" fill="hold"/>
                                        <p:tgtEl>
                                          <p:spTgt spid="524291">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1"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XIV Le Mode de Clôture du Compte</a:t>
            </a:r>
          </a:p>
        </p:txBody>
      </p:sp>
      <p:sp>
        <p:nvSpPr>
          <p:cNvPr id="69635" name="Rectangle 3"/>
          <p:cNvSpPr>
            <a:spLocks noGrp="1" noChangeArrowheads="1"/>
          </p:cNvSpPr>
          <p:nvPr>
            <p:ph type="body" idx="1"/>
          </p:nvPr>
        </p:nvSpPr>
        <p:spPr>
          <a:xfrm>
            <a:off x="0" y="1371600"/>
            <a:ext cx="9144000" cy="5486400"/>
          </a:xfrm>
        </p:spPr>
        <p:txBody>
          <a:bodyPr/>
          <a:lstStyle/>
          <a:p>
            <a:pPr>
              <a:buFontTx/>
              <a:buNone/>
            </a:pPr>
            <a:r>
              <a:rPr lang="fr-FR" smtClean="0"/>
              <a:t>	Le Mode de Clôture du Compte de Consignation (Escrow or Escrow Account Closing Mode or Liquidation) peut être:</a:t>
            </a:r>
          </a:p>
          <a:p>
            <a:pPr lvl="1">
              <a:lnSpc>
                <a:spcPct val="95000"/>
              </a:lnSpc>
            </a:pPr>
            <a:r>
              <a:rPr lang="fr-FR" smtClean="0"/>
              <a:t>Simultané ou à Terme (Simultaneous or Term)</a:t>
            </a:r>
            <a:br>
              <a:rPr lang="fr-FR" smtClean="0"/>
            </a:br>
            <a:r>
              <a:rPr lang="fr-FR" smtClean="0"/>
              <a:t>En ce cas, le Produit  moins les commissions et frais est remis en une fois à l’Émetteur.</a:t>
            </a:r>
          </a:p>
          <a:p>
            <a:pPr lvl="1">
              <a:lnSpc>
                <a:spcPct val="95000"/>
              </a:lnSpc>
            </a:pPr>
            <a:r>
              <a:rPr lang="fr-FR" smtClean="0"/>
              <a:t>Par Étape (Stage Closing)</a:t>
            </a:r>
            <a:br>
              <a:rPr lang="fr-FR" smtClean="0"/>
            </a:br>
            <a:r>
              <a:rPr lang="fr-FR" smtClean="0"/>
              <a:t>En ce cas, le Produit moins les commissions et frais est remis à l’Émetteur chaque fois qu’il remplit des critères et atteint une nouvelle étape de son développement.</a:t>
            </a:r>
          </a:p>
          <a:p>
            <a:pPr lvl="1">
              <a:lnSpc>
                <a:spcPct val="95000"/>
              </a:lnSpc>
            </a:pPr>
            <a:r>
              <a:rPr lang="fr-FR" smtClean="0"/>
              <a:t>Continu (Continuous Closing) En ce cas, le Produit moins les commissions et frais, est remis à l’Émetteur chaque fois qu’une Souscription est payée.</a:t>
            </a:r>
          </a:p>
        </p:txBody>
      </p:sp>
    </p:spTree>
  </p:cSld>
  <p:clrMapOvr>
    <a:masterClrMapping/>
  </p:clrMapOvr>
  <p:transition>
    <p:rand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1143000"/>
          </a:xfrm>
        </p:spPr>
        <p:txBody>
          <a:bodyPr/>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XV</a:t>
            </a:r>
            <a:br>
              <a:rPr lang="fr-FR" smtClean="0"/>
            </a:br>
            <a:r>
              <a:rPr lang="fr-FR" smtClean="0"/>
              <a:t>L’Attribution de l’Émission I</a:t>
            </a:r>
          </a:p>
        </p:txBody>
      </p:sp>
      <p:sp>
        <p:nvSpPr>
          <p:cNvPr id="70659" name="Rectangle 3"/>
          <p:cNvSpPr>
            <a:spLocks noGrp="1" noChangeArrowheads="1"/>
          </p:cNvSpPr>
          <p:nvPr>
            <p:ph type="body" idx="1"/>
          </p:nvPr>
        </p:nvSpPr>
        <p:spPr>
          <a:xfrm>
            <a:off x="381000" y="1447800"/>
            <a:ext cx="8305800" cy="5029200"/>
          </a:xfrm>
        </p:spPr>
        <p:txBody>
          <a:bodyPr/>
          <a:lstStyle/>
          <a:p>
            <a:r>
              <a:rPr lang="fr-FR" smtClean="0"/>
              <a:t>Dès son paiement effectué sur le Compte de Consignation de l’Émission, le Prospect devient Investisseur, mais pas encore Actionnaire.</a:t>
            </a:r>
          </a:p>
          <a:p>
            <a:r>
              <a:rPr lang="fr-FR" smtClean="0"/>
              <a:t>La Souscription à elle seule ne garantit pas à l’Investisseur de devenir Actionnaire.</a:t>
            </a:r>
          </a:p>
          <a:p>
            <a:r>
              <a:rPr lang="fr-FR" smtClean="0"/>
              <a:t>Pour cela, il faut qu’il soit sélectionné par la Procédure d’Attribution, selon son règlement.</a:t>
            </a:r>
          </a:p>
          <a:p>
            <a:r>
              <a:rPr lang="fr-FR" smtClean="0"/>
              <a:t>Il existe deux grands principes de règlement d’Attribution:</a:t>
            </a:r>
          </a:p>
          <a:p>
            <a:pPr lvl="1"/>
            <a:r>
              <a:rPr lang="fr-FR" smtClean="0"/>
              <a:t>Premier Venu, Premier Servi.</a:t>
            </a:r>
          </a:p>
          <a:p>
            <a:pPr lvl="1"/>
            <a:r>
              <a:rPr lang="fr-FR" smtClean="0"/>
              <a:t>Attribution proportionnelle.</a:t>
            </a:r>
          </a:p>
        </p:txBody>
      </p:sp>
    </p:spTree>
  </p:cSld>
  <p:clrMapOvr>
    <a:masterClrMapping/>
  </p:clrMapOvr>
  <p:transition>
    <p:rand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1143000"/>
          </a:xfrm>
        </p:spPr>
        <p:txBody>
          <a:bodyPr/>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XVI La Livraison du Certificat d’Actions</a:t>
            </a:r>
          </a:p>
        </p:txBody>
      </p:sp>
      <p:sp>
        <p:nvSpPr>
          <p:cNvPr id="71683" name="Rectangle 3"/>
          <p:cNvSpPr>
            <a:spLocks noGrp="1" noChangeArrowheads="1"/>
          </p:cNvSpPr>
          <p:nvPr>
            <p:ph type="body" idx="1"/>
          </p:nvPr>
        </p:nvSpPr>
        <p:spPr>
          <a:xfrm>
            <a:off x="381000" y="1600200"/>
            <a:ext cx="8763000" cy="4495800"/>
          </a:xfrm>
        </p:spPr>
        <p:txBody>
          <a:bodyPr/>
          <a:lstStyle/>
          <a:p>
            <a:r>
              <a:rPr lang="fr-FR" smtClean="0"/>
              <a:t>L’Émetteur a légalement jusqu’à la date de Clôture du Compte de Consignation stipulée dans la Divulgation plus entre dix jours et un mois pour expédier le certificat d’actions à l’Investisseur, suivant le Type, la Classe et le Genre d’Émission ainsi que le type de Clôture du Compte de Consignation.</a:t>
            </a:r>
          </a:p>
          <a:p>
            <a:r>
              <a:rPr lang="fr-FR" smtClean="0"/>
              <a:t>Dès qu’il a reçu le Certificat d’Actions, </a:t>
            </a:r>
            <a:r>
              <a:rPr lang="fr-FR" smtClean="0">
                <a:solidFill>
                  <a:schemeClr val="tx2"/>
                </a:solidFill>
              </a:rPr>
              <a:t>l’Investisseur devient Actionnaire. Il « entre » dans l ’Investissement.</a:t>
            </a:r>
            <a:endParaRPr lang="fr-FR" smtClean="0"/>
          </a:p>
          <a:p>
            <a:r>
              <a:rPr lang="fr-FR" smtClean="0">
                <a:solidFill>
                  <a:schemeClr val="tx2"/>
                </a:solidFill>
              </a:rPr>
              <a:t>Là débutent le Cycle d’Investissement et la Perception du Cycle d’Investissement</a:t>
            </a:r>
            <a:r>
              <a:rPr lang="fr-FR" smtClean="0"/>
              <a:t> sur lesquels je reviendrai ultérieurement.</a:t>
            </a:r>
          </a:p>
        </p:txBody>
      </p:sp>
    </p:spTree>
  </p:cSld>
  <p:clrMapOvr>
    <a:masterClrMapping/>
  </p:clrMapOvr>
  <p:transition>
    <p:rand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 XVII L’Information Périodique</a:t>
            </a:r>
          </a:p>
        </p:txBody>
      </p:sp>
      <p:sp>
        <p:nvSpPr>
          <p:cNvPr id="72707" name="Rectangle 3"/>
          <p:cNvSpPr>
            <a:spLocks noGrp="1" noChangeArrowheads="1"/>
          </p:cNvSpPr>
          <p:nvPr>
            <p:ph type="body" idx="1"/>
          </p:nvPr>
        </p:nvSpPr>
        <p:spPr>
          <a:xfrm>
            <a:off x="381000" y="1219200"/>
            <a:ext cx="8763000" cy="5638800"/>
          </a:xfrm>
        </p:spPr>
        <p:txBody>
          <a:bodyPr/>
          <a:lstStyle/>
          <a:p>
            <a:pPr>
              <a:spcBef>
                <a:spcPct val="0"/>
              </a:spcBef>
            </a:pPr>
            <a:r>
              <a:rPr lang="fr-FR" smtClean="0"/>
              <a:t>Dès que l’Investisseur est devenu Actionnaire, il a droit à une information périodique sous forme de rapport d’activité et d'états financiers audités, qui est particulièrement importante pendant tout le temps où l’Émetteur n’est pas encore coté en bourse.</a:t>
            </a:r>
          </a:p>
          <a:p>
            <a:pPr>
              <a:spcBef>
                <a:spcPct val="0"/>
              </a:spcBef>
            </a:pPr>
            <a:r>
              <a:rPr lang="fr-FR" smtClean="0"/>
              <a:t>De plus, il a droit à une assemblée générale annuelle pendant laquelle chaque Actionnaire peut réclamer un temps de parole par lettre recommandée au Conseil d’Administration, selon la procédure prévue par les statuts.</a:t>
            </a:r>
          </a:p>
          <a:p>
            <a:pPr>
              <a:spcBef>
                <a:spcPct val="0"/>
              </a:spcBef>
            </a:pPr>
            <a:r>
              <a:rPr lang="fr-FR" smtClean="0"/>
              <a:t>Enfin, à titre exceptionnel et en cas d’urgence, il a un droit d’enquête sur l’intégrité des actes des membres du Conseil d’Administration et de la Direction.</a:t>
            </a:r>
          </a:p>
        </p:txBody>
      </p:sp>
    </p:spTree>
  </p:cSld>
  <p:clrMapOvr>
    <a:masterClrMapping/>
  </p:clrMapOvr>
  <p:transition>
    <p:rand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a:t>
            </a:r>
            <a:br>
              <a:rPr lang="fr-FR" smtClean="0"/>
            </a:br>
            <a:r>
              <a:rPr lang="fr-FR" smtClean="0"/>
              <a:t>XVIII </a:t>
            </a:r>
            <a:r>
              <a:rPr lang="fr-FR" sz="3500" smtClean="0"/>
              <a:t>L’Épilogue: La Sortie I</a:t>
            </a:r>
          </a:p>
        </p:txBody>
      </p:sp>
      <p:sp>
        <p:nvSpPr>
          <p:cNvPr id="73731" name="Rectangle 5"/>
          <p:cNvSpPr>
            <a:spLocks noGrp="1" noChangeArrowheads="1"/>
          </p:cNvSpPr>
          <p:nvPr>
            <p:ph type="body" idx="1"/>
          </p:nvPr>
        </p:nvSpPr>
        <p:spPr>
          <a:xfrm>
            <a:off x="381000" y="1371600"/>
            <a:ext cx="8763000" cy="5105400"/>
          </a:xfrm>
        </p:spPr>
        <p:txBody>
          <a:bodyPr/>
          <a:lstStyle/>
          <a:p>
            <a:pPr>
              <a:buFontTx/>
              <a:buNone/>
            </a:pPr>
            <a:r>
              <a:rPr lang="fr-FR" smtClean="0"/>
              <a:t>	Nous voici à la Fin du Financement par Émission Privée.</a:t>
            </a:r>
          </a:p>
          <a:p>
            <a:r>
              <a:rPr lang="fr-FR" smtClean="0"/>
              <a:t>Pour que le Cycle d’Investissement s’achève, il faut que l’Investisseur retrouve son capital.</a:t>
            </a:r>
          </a:p>
          <a:p>
            <a:r>
              <a:rPr lang="fr-FR" smtClean="0">
                <a:solidFill>
                  <a:schemeClr val="tx2"/>
                </a:solidFill>
              </a:rPr>
              <a:t>Il faut que l’Investisseur puisse « sortir » de l’investissement</a:t>
            </a:r>
            <a:r>
              <a:rPr lang="fr-FR" smtClean="0"/>
              <a:t> dans lequel il est « entré » au moment où il est devenu Actionnaire.</a:t>
            </a:r>
          </a:p>
          <a:p>
            <a:r>
              <a:rPr lang="fr-FR" smtClean="0"/>
              <a:t>Il y a différents moyens:</a:t>
            </a:r>
          </a:p>
          <a:p>
            <a:pPr lvl="1"/>
            <a:r>
              <a:rPr lang="fr-FR" smtClean="0"/>
              <a:t>l’Introduction en Bourse, Voie Royale.</a:t>
            </a:r>
          </a:p>
          <a:p>
            <a:pPr lvl="1"/>
            <a:r>
              <a:rPr lang="fr-FR" smtClean="0"/>
              <a:t>le Rachat de la Société.</a:t>
            </a:r>
          </a:p>
          <a:p>
            <a:pPr lvl="1"/>
            <a:r>
              <a:rPr lang="fr-FR" smtClean="0"/>
              <a:t>le Rachat de la participation par la Société.</a:t>
            </a:r>
          </a:p>
        </p:txBody>
      </p:sp>
    </p:spTree>
  </p:cSld>
  <p:clrMapOvr>
    <a:masterClrMapping/>
  </p:clrMapOvr>
  <p:transition>
    <p:rand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143000"/>
          </a:xfrm>
        </p:spPr>
        <p:txBody>
          <a:bodyPr lIns="0" rIns="0"/>
          <a:lstStyle/>
          <a:p>
            <a:r>
              <a:rPr lang="fr-FR" smtClean="0"/>
              <a:t>Le</a:t>
            </a:r>
            <a:r>
              <a:rPr lang="fr-FR" sz="2400" smtClean="0"/>
              <a:t> </a:t>
            </a:r>
            <a:r>
              <a:rPr lang="fr-FR" smtClean="0"/>
              <a:t>Financement</a:t>
            </a:r>
            <a:r>
              <a:rPr lang="fr-FR" sz="2400" smtClean="0"/>
              <a:t> </a:t>
            </a:r>
            <a:r>
              <a:rPr lang="fr-FR" smtClean="0"/>
              <a:t>par</a:t>
            </a:r>
            <a:r>
              <a:rPr lang="fr-FR" sz="2400" smtClean="0"/>
              <a:t> </a:t>
            </a:r>
            <a:r>
              <a:rPr lang="fr-FR" smtClean="0"/>
              <a:t>Émission</a:t>
            </a:r>
            <a:r>
              <a:rPr lang="fr-FR" sz="2400" smtClean="0"/>
              <a:t> </a:t>
            </a:r>
            <a:r>
              <a:rPr lang="fr-FR" smtClean="0"/>
              <a:t>Privée</a:t>
            </a:r>
            <a:br>
              <a:rPr lang="fr-FR" smtClean="0"/>
            </a:br>
            <a:r>
              <a:rPr lang="fr-FR" smtClean="0"/>
              <a:t>XVIII </a:t>
            </a:r>
            <a:r>
              <a:rPr lang="fr-FR" sz="3500" smtClean="0"/>
              <a:t>L’Épilogue: La Sortie II</a:t>
            </a:r>
          </a:p>
        </p:txBody>
      </p:sp>
      <p:sp>
        <p:nvSpPr>
          <p:cNvPr id="74755" name="Rectangle 3"/>
          <p:cNvSpPr>
            <a:spLocks noGrp="1" noChangeArrowheads="1"/>
          </p:cNvSpPr>
          <p:nvPr>
            <p:ph type="body" idx="1"/>
          </p:nvPr>
        </p:nvSpPr>
        <p:spPr>
          <a:xfrm>
            <a:off x="381000" y="1371600"/>
            <a:ext cx="8763000" cy="5105400"/>
          </a:xfrm>
        </p:spPr>
        <p:txBody>
          <a:bodyPr/>
          <a:lstStyle/>
          <a:p>
            <a:r>
              <a:rPr lang="fr-FR" smtClean="0"/>
              <a:t>L’Investisseur peut également choisir de « ne pas sortir », c’est-à-dire de conserver ses titres, mais il devrait alors considérer cela comme un nouvel investissement, sauf si le cours de mise en bourse ne lui permettait pas de faire une plus-value, ce qui est extrêmement rare.</a:t>
            </a:r>
          </a:p>
        </p:txBody>
      </p:sp>
    </p:spTree>
  </p:cSld>
  <p:clrMapOvr>
    <a:masterClrMapping/>
  </p:clrMapOvr>
  <p:transition>
    <p:random/>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990600" y="228600"/>
            <a:ext cx="7772400" cy="1371600"/>
          </a:xfrm>
        </p:spPr>
        <p:txBody>
          <a:bodyPr/>
          <a:lstStyle/>
          <a:p>
            <a:r>
              <a:rPr lang="fr-FR" smtClean="0"/>
              <a:t>Processus de</a:t>
            </a:r>
            <a:br>
              <a:rPr lang="fr-FR" smtClean="0"/>
            </a:br>
            <a:r>
              <a:rPr lang="fr-FR" smtClean="0"/>
              <a:t>Fondation de l’Entreprise X</a:t>
            </a:r>
          </a:p>
        </p:txBody>
      </p:sp>
      <p:sp>
        <p:nvSpPr>
          <p:cNvPr id="787459" name="Rectangle 3"/>
          <p:cNvSpPr>
            <a:spLocks noGrp="1" noChangeArrowheads="1"/>
          </p:cNvSpPr>
          <p:nvPr>
            <p:ph type="body" idx="1"/>
          </p:nvPr>
        </p:nvSpPr>
        <p:spPr>
          <a:xfrm>
            <a:off x="990600" y="1752600"/>
            <a:ext cx="8153400" cy="4724400"/>
          </a:xfrm>
        </p:spPr>
        <p:txBody>
          <a:bodyPr lIns="0" rIns="0"/>
          <a:lstStyle/>
          <a:p>
            <a:pPr defTabSz="723900">
              <a:spcBef>
                <a:spcPct val="0"/>
              </a:spcBef>
              <a:buFontTx/>
              <a:buNone/>
            </a:pPr>
            <a:r>
              <a:rPr lang="fr-FR" smtClean="0"/>
              <a:t>10. Du Développement à la Croissance: Optimisation.</a:t>
            </a:r>
          </a:p>
          <a:p>
            <a:pPr defTabSz="723900">
              <a:spcBef>
                <a:spcPct val="0"/>
              </a:spcBef>
              <a:buFontTx/>
              <a:buNone/>
            </a:pPr>
            <a:r>
              <a:rPr lang="fr-FR" smtClean="0"/>
              <a:t>	10.1 </a:t>
            </a:r>
          </a:p>
          <a:p>
            <a:pPr defTabSz="723900">
              <a:spcBef>
                <a:spcPct val="0"/>
              </a:spcBef>
              <a:buFontTx/>
              <a:buNone/>
            </a:pPr>
            <a:r>
              <a:rPr lang="fr-FR" smtClean="0"/>
              <a:t>	10.2 </a:t>
            </a:r>
          </a:p>
          <a:p>
            <a:pPr defTabSz="723900">
              <a:spcBef>
                <a:spcPct val="0"/>
              </a:spcBef>
              <a:buFontTx/>
              <a:buNone/>
            </a:pPr>
            <a:r>
              <a:rPr lang="fr-FR" smtClean="0"/>
              <a:t>	10.3 </a:t>
            </a:r>
          </a:p>
          <a:p>
            <a:pPr defTabSz="723900">
              <a:spcBef>
                <a:spcPct val="0"/>
              </a:spcBef>
              <a:buFontTx/>
              <a:buNone/>
            </a:pPr>
            <a:r>
              <a:rPr lang="fr-FR" smtClean="0"/>
              <a:t>	10.4 </a:t>
            </a:r>
          </a:p>
          <a:p>
            <a:pPr defTabSz="723900">
              <a:spcBef>
                <a:spcPct val="0"/>
              </a:spcBef>
              <a:buFontTx/>
              <a:buNone/>
            </a:pPr>
            <a:r>
              <a:rPr lang="fr-FR" smtClean="0"/>
              <a:t>	10.5 </a:t>
            </a:r>
          </a:p>
          <a:p>
            <a:pPr defTabSz="723900">
              <a:spcBef>
                <a:spcPct val="0"/>
              </a:spcBef>
              <a:buFontTx/>
              <a:buNone/>
            </a:pPr>
            <a:r>
              <a:rPr lang="fr-FR" smtClean="0"/>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87459">
                                            <p:txEl>
                                              <p:pRg st="0" end="0"/>
                                            </p:txEl>
                                          </p:spTgt>
                                        </p:tgtEl>
                                        <p:attrNameLst>
                                          <p:attrName>style.visibility</p:attrName>
                                        </p:attrNameLst>
                                      </p:cBhvr>
                                      <p:to>
                                        <p:strVal val="visible"/>
                                      </p:to>
                                    </p:set>
                                    <p:anim to="" calcmode="lin" valueType="num">
                                      <p:cBhvr>
                                        <p:cTn id="7" dur="1" fill="hold"/>
                                        <p:tgtEl>
                                          <p:spTgt spid="7874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87459">
                                            <p:txEl>
                                              <p:pRg st="1" end="1"/>
                                            </p:txEl>
                                          </p:spTgt>
                                        </p:tgtEl>
                                        <p:attrNameLst>
                                          <p:attrName>style.visibility</p:attrName>
                                        </p:attrNameLst>
                                      </p:cBhvr>
                                      <p:to>
                                        <p:strVal val="visible"/>
                                      </p:to>
                                    </p:set>
                                    <p:anim to="" calcmode="lin" valueType="num">
                                      <p:cBhvr>
                                        <p:cTn id="12" dur="1" fill="hold"/>
                                        <p:tgtEl>
                                          <p:spTgt spid="78745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87459">
                                            <p:txEl>
                                              <p:pRg st="2" end="2"/>
                                            </p:txEl>
                                          </p:spTgt>
                                        </p:tgtEl>
                                        <p:attrNameLst>
                                          <p:attrName>style.visibility</p:attrName>
                                        </p:attrNameLst>
                                      </p:cBhvr>
                                      <p:to>
                                        <p:strVal val="visible"/>
                                      </p:to>
                                    </p:set>
                                    <p:anim to="" calcmode="lin" valueType="num">
                                      <p:cBhvr>
                                        <p:cTn id="17" dur="1" fill="hold"/>
                                        <p:tgtEl>
                                          <p:spTgt spid="78745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787459">
                                            <p:txEl>
                                              <p:pRg st="3" end="3"/>
                                            </p:txEl>
                                          </p:spTgt>
                                        </p:tgtEl>
                                        <p:attrNameLst>
                                          <p:attrName>style.visibility</p:attrName>
                                        </p:attrNameLst>
                                      </p:cBhvr>
                                      <p:to>
                                        <p:strVal val="visible"/>
                                      </p:to>
                                    </p:set>
                                    <p:anim to="" calcmode="lin" valueType="num">
                                      <p:cBhvr>
                                        <p:cTn id="22" dur="1" fill="hold"/>
                                        <p:tgtEl>
                                          <p:spTgt spid="78745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787459">
                                            <p:txEl>
                                              <p:pRg st="4" end="4"/>
                                            </p:txEl>
                                          </p:spTgt>
                                        </p:tgtEl>
                                        <p:attrNameLst>
                                          <p:attrName>style.visibility</p:attrName>
                                        </p:attrNameLst>
                                      </p:cBhvr>
                                      <p:to>
                                        <p:strVal val="visible"/>
                                      </p:to>
                                    </p:set>
                                    <p:anim to="" calcmode="lin" valueType="num">
                                      <p:cBhvr>
                                        <p:cTn id="27" dur="1" fill="hold"/>
                                        <p:tgtEl>
                                          <p:spTgt spid="78745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787459">
                                            <p:txEl>
                                              <p:pRg st="5" end="5"/>
                                            </p:txEl>
                                          </p:spTgt>
                                        </p:tgtEl>
                                        <p:attrNameLst>
                                          <p:attrName>style.visibility</p:attrName>
                                        </p:attrNameLst>
                                      </p:cBhvr>
                                      <p:to>
                                        <p:strVal val="visible"/>
                                      </p:to>
                                    </p:set>
                                    <p:anim to="" calcmode="lin" valueType="num">
                                      <p:cBhvr>
                                        <p:cTn id="32" dur="1" fill="hold"/>
                                        <p:tgtEl>
                                          <p:spTgt spid="787459">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787459">
                                            <p:txEl>
                                              <p:pRg st="6" end="6"/>
                                            </p:txEl>
                                          </p:spTgt>
                                        </p:tgtEl>
                                        <p:attrNameLst>
                                          <p:attrName>style.visibility</p:attrName>
                                        </p:attrNameLst>
                                      </p:cBhvr>
                                      <p:to>
                                        <p:strVal val="visible"/>
                                      </p:to>
                                    </p:set>
                                    <p:anim to="" calcmode="lin" valueType="num">
                                      <p:cBhvr>
                                        <p:cTn id="37" dur="1" fill="hold"/>
                                        <p:tgtEl>
                                          <p:spTgt spid="787459">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7459"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90600" y="228600"/>
            <a:ext cx="7772400" cy="1371600"/>
          </a:xfrm>
        </p:spPr>
        <p:txBody>
          <a:bodyPr/>
          <a:lstStyle/>
          <a:p>
            <a:r>
              <a:rPr lang="fr-FR" smtClean="0"/>
              <a:t>Processus de</a:t>
            </a:r>
            <a:br>
              <a:rPr lang="fr-FR" smtClean="0"/>
            </a:br>
            <a:r>
              <a:rPr lang="fr-FR" smtClean="0"/>
              <a:t>Fondation de l’Entreprise XI</a:t>
            </a:r>
          </a:p>
        </p:txBody>
      </p:sp>
      <p:sp>
        <p:nvSpPr>
          <p:cNvPr id="789507" name="Rectangle 3"/>
          <p:cNvSpPr>
            <a:spLocks noGrp="1" noChangeArrowheads="1"/>
          </p:cNvSpPr>
          <p:nvPr>
            <p:ph type="body" idx="1"/>
          </p:nvPr>
        </p:nvSpPr>
        <p:spPr>
          <a:xfrm>
            <a:off x="990600" y="1752600"/>
            <a:ext cx="8153400" cy="4724400"/>
          </a:xfrm>
        </p:spPr>
        <p:txBody>
          <a:bodyPr lIns="0" rIns="0"/>
          <a:lstStyle/>
          <a:p>
            <a:pPr defTabSz="723900">
              <a:spcBef>
                <a:spcPct val="0"/>
              </a:spcBef>
              <a:buFontTx/>
              <a:buNone/>
            </a:pPr>
            <a:r>
              <a:rPr lang="fr-FR" smtClean="0"/>
              <a:t>11. De la Croissance au Pré-Public: Consolidation.</a:t>
            </a:r>
          </a:p>
          <a:p>
            <a:pPr defTabSz="723900">
              <a:spcBef>
                <a:spcPct val="0"/>
              </a:spcBef>
              <a:buFontTx/>
              <a:buNone/>
            </a:pPr>
            <a:r>
              <a:rPr lang="fr-FR" smtClean="0"/>
              <a:t>	11.1 </a:t>
            </a:r>
          </a:p>
          <a:p>
            <a:pPr defTabSz="723900">
              <a:spcBef>
                <a:spcPct val="0"/>
              </a:spcBef>
              <a:buFontTx/>
              <a:buNone/>
            </a:pPr>
            <a:r>
              <a:rPr lang="fr-FR" smtClean="0"/>
              <a:t>	11.2 </a:t>
            </a:r>
          </a:p>
          <a:p>
            <a:pPr defTabSz="723900">
              <a:spcBef>
                <a:spcPct val="0"/>
              </a:spcBef>
              <a:buFontTx/>
              <a:buNone/>
            </a:pPr>
            <a:r>
              <a:rPr lang="fr-FR" smtClean="0"/>
              <a:t>	11.3 </a:t>
            </a:r>
          </a:p>
          <a:p>
            <a:pPr defTabSz="723900">
              <a:spcBef>
                <a:spcPct val="0"/>
              </a:spcBef>
              <a:buFontTx/>
              <a:buNone/>
            </a:pPr>
            <a:r>
              <a:rPr lang="fr-FR" smtClean="0"/>
              <a:t>	11.4 </a:t>
            </a:r>
          </a:p>
          <a:p>
            <a:pPr defTabSz="723900">
              <a:spcBef>
                <a:spcPct val="0"/>
              </a:spcBef>
              <a:buFontTx/>
              <a:buNone/>
            </a:pPr>
            <a:r>
              <a:rPr lang="fr-FR" smtClean="0"/>
              <a:t>	11.5 </a:t>
            </a:r>
          </a:p>
          <a:p>
            <a:pPr defTabSz="723900">
              <a:spcBef>
                <a:spcPct val="0"/>
              </a:spcBef>
              <a:buFontTx/>
              <a:buNone/>
            </a:pPr>
            <a:r>
              <a:rPr lang="fr-FR" smtClean="0"/>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89507">
                                            <p:txEl>
                                              <p:pRg st="0" end="0"/>
                                            </p:txEl>
                                          </p:spTgt>
                                        </p:tgtEl>
                                        <p:attrNameLst>
                                          <p:attrName>style.visibility</p:attrName>
                                        </p:attrNameLst>
                                      </p:cBhvr>
                                      <p:to>
                                        <p:strVal val="visible"/>
                                      </p:to>
                                    </p:set>
                                    <p:anim to="" calcmode="lin" valueType="num">
                                      <p:cBhvr>
                                        <p:cTn id="7" dur="1" fill="hold"/>
                                        <p:tgtEl>
                                          <p:spTgt spid="789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789507">
                                            <p:txEl>
                                              <p:pRg st="1" end="1"/>
                                            </p:txEl>
                                          </p:spTgt>
                                        </p:tgtEl>
                                        <p:attrNameLst>
                                          <p:attrName>style.visibility</p:attrName>
                                        </p:attrNameLst>
                                      </p:cBhvr>
                                      <p:to>
                                        <p:strVal val="visible"/>
                                      </p:to>
                                    </p:set>
                                    <p:anim to="" calcmode="lin" valueType="num">
                                      <p:cBhvr>
                                        <p:cTn id="12" dur="1" fill="hold"/>
                                        <p:tgtEl>
                                          <p:spTgt spid="7895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789507">
                                            <p:txEl>
                                              <p:pRg st="2" end="2"/>
                                            </p:txEl>
                                          </p:spTgt>
                                        </p:tgtEl>
                                        <p:attrNameLst>
                                          <p:attrName>style.visibility</p:attrName>
                                        </p:attrNameLst>
                                      </p:cBhvr>
                                      <p:to>
                                        <p:strVal val="visible"/>
                                      </p:to>
                                    </p:set>
                                    <p:anim to="" calcmode="lin" valueType="num">
                                      <p:cBhvr>
                                        <p:cTn id="17" dur="1" fill="hold"/>
                                        <p:tgtEl>
                                          <p:spTgt spid="78950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789507">
                                            <p:txEl>
                                              <p:pRg st="3" end="3"/>
                                            </p:txEl>
                                          </p:spTgt>
                                        </p:tgtEl>
                                        <p:attrNameLst>
                                          <p:attrName>style.visibility</p:attrName>
                                        </p:attrNameLst>
                                      </p:cBhvr>
                                      <p:to>
                                        <p:strVal val="visible"/>
                                      </p:to>
                                    </p:set>
                                    <p:anim to="" calcmode="lin" valueType="num">
                                      <p:cBhvr>
                                        <p:cTn id="22" dur="1" fill="hold"/>
                                        <p:tgtEl>
                                          <p:spTgt spid="78950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789507">
                                            <p:txEl>
                                              <p:pRg st="4" end="4"/>
                                            </p:txEl>
                                          </p:spTgt>
                                        </p:tgtEl>
                                        <p:attrNameLst>
                                          <p:attrName>style.visibility</p:attrName>
                                        </p:attrNameLst>
                                      </p:cBhvr>
                                      <p:to>
                                        <p:strVal val="visible"/>
                                      </p:to>
                                    </p:set>
                                    <p:anim to="" calcmode="lin" valueType="num">
                                      <p:cBhvr>
                                        <p:cTn id="27" dur="1" fill="hold"/>
                                        <p:tgtEl>
                                          <p:spTgt spid="78950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789507">
                                            <p:txEl>
                                              <p:pRg st="5" end="5"/>
                                            </p:txEl>
                                          </p:spTgt>
                                        </p:tgtEl>
                                        <p:attrNameLst>
                                          <p:attrName>style.visibility</p:attrName>
                                        </p:attrNameLst>
                                      </p:cBhvr>
                                      <p:to>
                                        <p:strVal val="visible"/>
                                      </p:to>
                                    </p:set>
                                    <p:anim to="" calcmode="lin" valueType="num">
                                      <p:cBhvr>
                                        <p:cTn id="32" dur="1" fill="hold"/>
                                        <p:tgtEl>
                                          <p:spTgt spid="789507">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789507">
                                            <p:txEl>
                                              <p:pRg st="6" end="6"/>
                                            </p:txEl>
                                          </p:spTgt>
                                        </p:tgtEl>
                                        <p:attrNameLst>
                                          <p:attrName>style.visibility</p:attrName>
                                        </p:attrNameLst>
                                      </p:cBhvr>
                                      <p:to>
                                        <p:strVal val="visible"/>
                                      </p:to>
                                    </p:set>
                                    <p:anim to="" calcmode="lin" valueType="num">
                                      <p:cBhvr>
                                        <p:cTn id="37" dur="1" fill="hold"/>
                                        <p:tgtEl>
                                          <p:spTgt spid="78950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1143000"/>
          </a:xfrm>
        </p:spPr>
        <p:txBody>
          <a:bodyPr/>
          <a:lstStyle/>
          <a:p>
            <a:r>
              <a:rPr lang="fr-FR" smtClean="0"/>
              <a:t>La</a:t>
            </a:r>
            <a:r>
              <a:rPr lang="fr-FR" sz="2400" smtClean="0"/>
              <a:t> </a:t>
            </a:r>
            <a:r>
              <a:rPr lang="fr-FR" smtClean="0"/>
              <a:t>Décision</a:t>
            </a:r>
            <a:r>
              <a:rPr lang="fr-FR" sz="2400" smtClean="0"/>
              <a:t> </a:t>
            </a:r>
            <a:r>
              <a:rPr lang="fr-FR" smtClean="0"/>
              <a:t>d’Introduction</a:t>
            </a:r>
            <a:r>
              <a:rPr lang="fr-FR" sz="2400" smtClean="0"/>
              <a:t> </a:t>
            </a:r>
            <a:r>
              <a:rPr lang="fr-FR" smtClean="0"/>
              <a:t>en</a:t>
            </a:r>
            <a:r>
              <a:rPr lang="fr-FR" sz="2400" smtClean="0"/>
              <a:t> </a:t>
            </a:r>
            <a:r>
              <a:rPr lang="fr-FR" smtClean="0"/>
              <a:t>Bourse I</a:t>
            </a:r>
          </a:p>
        </p:txBody>
      </p:sp>
      <p:sp>
        <p:nvSpPr>
          <p:cNvPr id="77827" name="Rectangle 3"/>
          <p:cNvSpPr>
            <a:spLocks noGrp="1" noChangeArrowheads="1"/>
          </p:cNvSpPr>
          <p:nvPr>
            <p:ph type="body" idx="1"/>
          </p:nvPr>
        </p:nvSpPr>
        <p:spPr>
          <a:xfrm>
            <a:off x="381000" y="1371600"/>
            <a:ext cx="8305800" cy="5105400"/>
          </a:xfrm>
        </p:spPr>
        <p:txBody>
          <a:bodyPr/>
          <a:lstStyle/>
          <a:p>
            <a:pPr>
              <a:spcBef>
                <a:spcPct val="10000"/>
              </a:spcBef>
            </a:pPr>
            <a:r>
              <a:rPr lang="fr-FR" smtClean="0"/>
              <a:t>La décision d’introduire le Titre de la Société en bourse est prise par la Société.</a:t>
            </a:r>
          </a:p>
          <a:p>
            <a:pPr>
              <a:spcBef>
                <a:spcPct val="10000"/>
              </a:spcBef>
            </a:pPr>
            <a:r>
              <a:rPr lang="fr-FR" smtClean="0"/>
              <a:t>Cette décision vise plusieurs objectifs:</a:t>
            </a:r>
          </a:p>
          <a:p>
            <a:pPr lvl="1">
              <a:spcBef>
                <a:spcPct val="10000"/>
              </a:spcBef>
            </a:pPr>
            <a:r>
              <a:rPr lang="fr-FR" smtClean="0"/>
              <a:t>Lever un Capital pour financer la Société et par là développer son activité.</a:t>
            </a:r>
          </a:p>
          <a:p>
            <a:pPr lvl="1">
              <a:spcBef>
                <a:spcPct val="10000"/>
              </a:spcBef>
            </a:pPr>
            <a:r>
              <a:rPr lang="fr-FR" smtClean="0"/>
              <a:t>Permettre à ceux des Actionnaires qui sont Investisseurs de retrouver leur capital et donc, d’achever leur cycle d’investissement.</a:t>
            </a:r>
          </a:p>
          <a:p>
            <a:pPr lvl="1">
              <a:spcBef>
                <a:spcPct val="10000"/>
              </a:spcBef>
            </a:pPr>
            <a:r>
              <a:rPr lang="fr-FR" smtClean="0"/>
              <a:t>Donner de la liquidité aux Actionnaires existants.</a:t>
            </a:r>
          </a:p>
        </p:txBody>
      </p:sp>
    </p:spTree>
  </p:cSld>
  <p:clrMapOvr>
    <a:masterClrMapping/>
  </p:clrMapOvr>
  <p:transition>
    <p:rand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1143000"/>
          </a:xfrm>
        </p:spPr>
        <p:txBody>
          <a:bodyPr/>
          <a:lstStyle/>
          <a:p>
            <a:r>
              <a:rPr lang="fr-FR" smtClean="0"/>
              <a:t>La Décision d’Introduction en</a:t>
            </a:r>
            <a:r>
              <a:rPr lang="fr-FR" sz="2400" smtClean="0"/>
              <a:t> </a:t>
            </a:r>
            <a:r>
              <a:rPr lang="fr-FR" smtClean="0"/>
              <a:t>Bourse II</a:t>
            </a:r>
          </a:p>
        </p:txBody>
      </p:sp>
      <p:sp>
        <p:nvSpPr>
          <p:cNvPr id="78851" name="Rectangle 3"/>
          <p:cNvSpPr>
            <a:spLocks noGrp="1" noChangeArrowheads="1"/>
          </p:cNvSpPr>
          <p:nvPr>
            <p:ph type="body" idx="1"/>
          </p:nvPr>
        </p:nvSpPr>
        <p:spPr>
          <a:xfrm>
            <a:off x="381000" y="1371600"/>
            <a:ext cx="8305800" cy="5105400"/>
          </a:xfrm>
        </p:spPr>
        <p:txBody>
          <a:bodyPr/>
          <a:lstStyle/>
          <a:p>
            <a:pPr>
              <a:spcBef>
                <a:spcPct val="10000"/>
              </a:spcBef>
            </a:pPr>
            <a:r>
              <a:rPr lang="fr-FR" smtClean="0"/>
              <a:t>Introduire le Titre en bourse consiste à le faire négocier dur un marché boursier, on dit aussi admettre à la cote.</a:t>
            </a:r>
          </a:p>
          <a:p>
            <a:pPr>
              <a:spcBef>
                <a:spcPct val="10000"/>
              </a:spcBef>
            </a:pPr>
            <a:r>
              <a:rPr lang="fr-FR" smtClean="0"/>
              <a:t>Formellement, suivant les Statuts, la décision d’introduction fait l’objet au moins d’une décision du Conseil d’Administration et généralement d’un vote de l’Assemblée Générale des Actionnaires.</a:t>
            </a:r>
          </a:p>
          <a:p>
            <a:pPr>
              <a:spcBef>
                <a:spcPct val="10000"/>
              </a:spcBef>
            </a:pPr>
            <a:r>
              <a:rPr lang="fr-FR" smtClean="0"/>
              <a:t>Dès lors, on désigne la Société aussi par le terme Émetteur, parce qu’usuellement, elle émet des Titres à cette occasion, même si cette règle n’est pas absolue.</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81000"/>
            <a:ext cx="8153400" cy="1339850"/>
          </a:xfrm>
        </p:spPr>
        <p:txBody>
          <a:bodyPr/>
          <a:lstStyle/>
          <a:p>
            <a:r>
              <a:rPr lang="fr-FR" smtClean="0"/>
              <a:t>De l’Exploitation au Développement: Capitalisation</a:t>
            </a:r>
          </a:p>
        </p:txBody>
      </p:sp>
      <p:sp>
        <p:nvSpPr>
          <p:cNvPr id="15363" name="Rectangle 3"/>
          <p:cNvSpPr>
            <a:spLocks noGrp="1" noChangeArrowheads="1"/>
          </p:cNvSpPr>
          <p:nvPr>
            <p:ph type="body" idx="1"/>
          </p:nvPr>
        </p:nvSpPr>
        <p:spPr>
          <a:xfrm>
            <a:off x="685800" y="1905000"/>
            <a:ext cx="8001000" cy="4572000"/>
          </a:xfrm>
        </p:spPr>
        <p:txBody>
          <a:bodyPr/>
          <a:lstStyle/>
          <a:p>
            <a:r>
              <a:rPr lang="fr-FR" smtClean="0"/>
              <a:t>Évidemment, la Capitalisation monétaire est cruciale pour la réussite, tout au long de la vie de la Société.</a:t>
            </a:r>
          </a:p>
          <a:p>
            <a:r>
              <a:rPr lang="fr-FR" smtClean="0"/>
              <a:t>Si je n’introduis cette notion ici, c’est parce qu’avant que la Société existe formellement et qu’elle soit dotée de la documentation nécessaire, il est impossible d’avoir une autre source de financement que le Capital Affectif que nous avons vu dans START.</a:t>
            </a:r>
          </a:p>
          <a:p>
            <a:r>
              <a:rPr lang="fr-FR" smtClean="0"/>
              <a:t>Le Capital Affectif est celui de vos proches.</a:t>
            </a:r>
          </a:p>
        </p:txBody>
      </p:sp>
    </p:spTree>
  </p:cSld>
  <p:clrMapOvr>
    <a:masterClrMapping/>
  </p:clrMapOvr>
  <p:transition spd="slow">
    <p:random/>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0"/>
            <a:ext cx="9144000" cy="1143000"/>
          </a:xfrm>
        </p:spPr>
        <p:txBody>
          <a:bodyPr/>
          <a:lstStyle/>
          <a:p>
            <a:r>
              <a:rPr lang="fr-FR" smtClean="0"/>
              <a:t>La</a:t>
            </a:r>
            <a:r>
              <a:rPr lang="fr-FR" sz="2400" smtClean="0"/>
              <a:t> </a:t>
            </a:r>
            <a:r>
              <a:rPr lang="fr-FR" smtClean="0"/>
              <a:t>Décision</a:t>
            </a:r>
            <a:r>
              <a:rPr lang="fr-FR" sz="2400" smtClean="0"/>
              <a:t> </a:t>
            </a:r>
            <a:r>
              <a:rPr lang="fr-FR" smtClean="0"/>
              <a:t>d’Introduction</a:t>
            </a:r>
            <a:r>
              <a:rPr lang="fr-FR" sz="2400" smtClean="0"/>
              <a:t> </a:t>
            </a:r>
            <a:r>
              <a:rPr lang="fr-FR" smtClean="0"/>
              <a:t>en</a:t>
            </a:r>
            <a:r>
              <a:rPr lang="fr-FR" sz="2400" smtClean="0"/>
              <a:t> </a:t>
            </a:r>
            <a:r>
              <a:rPr lang="fr-FR" smtClean="0"/>
              <a:t>Bourse</a:t>
            </a:r>
            <a:r>
              <a:rPr lang="fr-FR" sz="2400" smtClean="0"/>
              <a:t> </a:t>
            </a:r>
            <a:r>
              <a:rPr lang="fr-FR" smtClean="0"/>
              <a:t>III</a:t>
            </a:r>
          </a:p>
        </p:txBody>
      </p:sp>
      <p:sp>
        <p:nvSpPr>
          <p:cNvPr id="79875" name="Rectangle 3"/>
          <p:cNvSpPr>
            <a:spLocks noGrp="1" noChangeArrowheads="1"/>
          </p:cNvSpPr>
          <p:nvPr>
            <p:ph type="body" idx="1"/>
          </p:nvPr>
        </p:nvSpPr>
        <p:spPr>
          <a:xfrm>
            <a:off x="381000" y="1371600"/>
            <a:ext cx="8305800" cy="5105400"/>
          </a:xfrm>
        </p:spPr>
        <p:txBody>
          <a:bodyPr/>
          <a:lstStyle/>
          <a:p>
            <a:pPr>
              <a:spcBef>
                <a:spcPct val="10000"/>
              </a:spcBef>
            </a:pPr>
            <a:r>
              <a:rPr lang="fr-FR" smtClean="0"/>
              <a:t>Pour concrétiser sa décision d’Introduction en bourse, l’Émetteur va consulter un expert qui peut être:</a:t>
            </a:r>
          </a:p>
          <a:p>
            <a:pPr lvl="1">
              <a:spcBef>
                <a:spcPct val="10000"/>
              </a:spcBef>
            </a:pPr>
            <a:r>
              <a:rPr lang="fr-FR" smtClean="0"/>
              <a:t>un Financier.</a:t>
            </a:r>
          </a:p>
          <a:p>
            <a:pPr lvl="1">
              <a:spcBef>
                <a:spcPct val="10000"/>
              </a:spcBef>
            </a:pPr>
            <a:r>
              <a:rPr lang="fr-FR" smtClean="0"/>
              <a:t>un Négociant.</a:t>
            </a:r>
          </a:p>
          <a:p>
            <a:pPr lvl="1">
              <a:spcBef>
                <a:spcPct val="10000"/>
              </a:spcBef>
            </a:pPr>
            <a:r>
              <a:rPr lang="fr-FR" smtClean="0"/>
              <a:t>un Courtier.</a:t>
            </a:r>
          </a:p>
          <a:p>
            <a:pPr lvl="1">
              <a:spcBef>
                <a:spcPct val="10000"/>
              </a:spcBef>
            </a:pPr>
            <a:r>
              <a:rPr lang="fr-FR" smtClean="0"/>
              <a:t>une Banque.</a:t>
            </a:r>
          </a:p>
          <a:p>
            <a:pPr>
              <a:spcBef>
                <a:spcPct val="10000"/>
              </a:spcBef>
            </a:pPr>
            <a:r>
              <a:rPr lang="fr-FR" smtClean="0"/>
              <a:t>Mais l’Idéal, c’est un Guide Financier.</a:t>
            </a:r>
            <a:br>
              <a:rPr lang="fr-FR" smtClean="0"/>
            </a:br>
            <a:r>
              <a:rPr lang="fr-FR" smtClean="0"/>
              <a:t>Parce que tous les autres sont en conflit d’intérêts. Nous y reviendrons.</a:t>
            </a:r>
          </a:p>
          <a:p>
            <a:pPr lvl="1">
              <a:spcBef>
                <a:spcPct val="10000"/>
              </a:spcBef>
            </a:pPr>
            <a:endParaRPr lang="fr-FR" smtClean="0"/>
          </a:p>
        </p:txBody>
      </p:sp>
    </p:spTree>
  </p:cSld>
  <p:clrMapOvr>
    <a:masterClrMapping/>
  </p:clrMapOvr>
  <p:transition>
    <p:random/>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fr-FR" smtClean="0"/>
              <a:t>Les Marchés Américains I</a:t>
            </a:r>
          </a:p>
        </p:txBody>
      </p:sp>
      <p:sp>
        <p:nvSpPr>
          <p:cNvPr id="80899" name="Rectangle 3"/>
          <p:cNvSpPr>
            <a:spLocks noGrp="1" noChangeArrowheads="1"/>
          </p:cNvSpPr>
          <p:nvPr>
            <p:ph type="body" idx="1"/>
          </p:nvPr>
        </p:nvSpPr>
        <p:spPr>
          <a:xfrm>
            <a:off x="381000" y="1143000"/>
            <a:ext cx="8305800" cy="5715000"/>
          </a:xfrm>
        </p:spPr>
        <p:txBody>
          <a:bodyPr/>
          <a:lstStyle/>
          <a:p>
            <a:r>
              <a:rPr lang="fr-FR" smtClean="0"/>
              <a:t>La suprématie incontestable des marchés américains s'explique non seulement par la prééminence du dollar comme monnaie d'échange et comme devise de financement, mais surtout par la culture américaine qui honore le pionnier qu'il réussisse ou qu'il échoue. </a:t>
            </a:r>
          </a:p>
          <a:p>
            <a:r>
              <a:rPr lang="fr-CH" smtClean="0"/>
              <a:t>Cette culture qui respecte la prise de risque comme une valeur fondamentale est à l'origine de l'extraordinaire puissance de financement et d'entreprise de l'Amérique et de la prépondérance des multinationales américaines, qui est également un facteur d'hégémonie.</a:t>
            </a:r>
            <a:endParaRPr lang="fr-FR" smtClean="0"/>
          </a:p>
        </p:txBody>
      </p:sp>
    </p:spTree>
  </p:cSld>
  <p:clrMapOvr>
    <a:masterClrMapping/>
  </p:clrMapOvr>
  <p:transition>
    <p:random/>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fr-FR" smtClean="0"/>
              <a:t>Les Marchés Américains II</a:t>
            </a:r>
          </a:p>
        </p:txBody>
      </p:sp>
      <p:sp>
        <p:nvSpPr>
          <p:cNvPr id="81923" name="Rectangle 3"/>
          <p:cNvSpPr>
            <a:spLocks noGrp="1" noChangeArrowheads="1"/>
          </p:cNvSpPr>
          <p:nvPr>
            <p:ph type="body" idx="1"/>
          </p:nvPr>
        </p:nvSpPr>
        <p:spPr>
          <a:xfrm>
            <a:off x="381000" y="1524000"/>
            <a:ext cx="8763000" cy="4953000"/>
          </a:xfrm>
        </p:spPr>
        <p:txBody>
          <a:bodyPr/>
          <a:lstStyle/>
          <a:p>
            <a:r>
              <a:rPr lang="fr-CH" smtClean="0"/>
              <a:t>L'attrait de l'Investisseur pour le marché américain s'explique par l'efficience et la liquidité garanties par une législation stricte au regard de l'admission et de la transaction de Titres sur le Marché Boursier Secondaire, hautement réglementé.</a:t>
            </a:r>
          </a:p>
          <a:p>
            <a:r>
              <a:rPr lang="fr-CH" smtClean="0"/>
              <a:t>Pour les Émetteurs, cette législation pourrait être un frein à l'accès sur les marchés, en raison des conditions draconiennes qu'elle impose. </a:t>
            </a:r>
          </a:p>
          <a:p>
            <a:r>
              <a:rPr lang="fr-CH" smtClean="0"/>
              <a:t>Cependant, l'abondance des capitaux et la bonne segmentation des marchés permettent de compenser, pour l'Émetteur, le poids de l'appel public à l'épargne.</a:t>
            </a:r>
            <a:endParaRPr lang="fr-FR" smtClean="0"/>
          </a:p>
        </p:txBody>
      </p:sp>
    </p:spTree>
  </p:cSld>
  <p:clrMapOvr>
    <a:masterClrMapping/>
  </p:clrMapOvr>
  <p:transition spd="slow">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fr-FR" smtClean="0"/>
              <a:t>Les Marchés Américains III</a:t>
            </a:r>
          </a:p>
        </p:txBody>
      </p:sp>
      <p:sp>
        <p:nvSpPr>
          <p:cNvPr id="82947" name="Rectangle 3"/>
          <p:cNvSpPr>
            <a:spLocks noGrp="1" noChangeArrowheads="1"/>
          </p:cNvSpPr>
          <p:nvPr>
            <p:ph type="body" idx="1"/>
          </p:nvPr>
        </p:nvSpPr>
        <p:spPr>
          <a:xfrm>
            <a:off x="381000" y="1524000"/>
            <a:ext cx="8763000" cy="4953000"/>
          </a:xfrm>
        </p:spPr>
        <p:txBody>
          <a:bodyPr/>
          <a:lstStyle/>
          <a:p>
            <a:r>
              <a:rPr lang="fr-FR" smtClean="0"/>
              <a:t>De plus, l'Émetteur y recherche:</a:t>
            </a:r>
          </a:p>
          <a:p>
            <a:pPr>
              <a:buFontTx/>
              <a:buNone/>
            </a:pPr>
            <a:r>
              <a:rPr lang="fr-FR" smtClean="0"/>
              <a:t>1. La reconnaissance globale que procure une cotation américaine, tant sur le plan financier que sur le plan mercatique stratégique.</a:t>
            </a:r>
          </a:p>
          <a:p>
            <a:pPr>
              <a:buFontTx/>
              <a:buNone/>
            </a:pPr>
            <a:r>
              <a:rPr lang="fr-FR" smtClean="0"/>
              <a:t>2. Un marché permettant des émissions de montants importants.</a:t>
            </a:r>
          </a:p>
          <a:p>
            <a:pPr>
              <a:buFontTx/>
              <a:buNone/>
            </a:pPr>
            <a:r>
              <a:rPr lang="fr-FR" smtClean="0"/>
              <a:t>3. La liquidité du Marché Boursier Secondaire le plus vaste du monde.</a:t>
            </a:r>
          </a:p>
          <a:p>
            <a:pPr>
              <a:buFontTx/>
              <a:buNone/>
            </a:pPr>
            <a:endParaRPr lang="fr-FR" smtClean="0"/>
          </a:p>
        </p:txBody>
      </p:sp>
    </p:spTree>
  </p:cSld>
  <p:clrMapOvr>
    <a:masterClrMapping/>
  </p:clrMapOvr>
  <p:transition spd="slow">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fr-FR" smtClean="0"/>
              <a:t>Les Marchés Américains IV</a:t>
            </a:r>
          </a:p>
        </p:txBody>
      </p:sp>
      <p:sp>
        <p:nvSpPr>
          <p:cNvPr id="83971" name="Rectangle 3"/>
          <p:cNvSpPr>
            <a:spLocks noGrp="1" noChangeArrowheads="1"/>
          </p:cNvSpPr>
          <p:nvPr>
            <p:ph type="body" idx="1"/>
          </p:nvPr>
        </p:nvSpPr>
        <p:spPr>
          <a:xfrm>
            <a:off x="381000" y="1524000"/>
            <a:ext cx="8763000" cy="4953000"/>
          </a:xfrm>
        </p:spPr>
        <p:txBody>
          <a:bodyPr/>
          <a:lstStyle/>
          <a:p>
            <a:r>
              <a:rPr lang="fr-FR" smtClean="0"/>
              <a:t>La force des Marchés Financiers américains réside donc, partiellement, dans le strict contrôle opéré sur les Marchés Boursiers réglementés. </a:t>
            </a:r>
          </a:p>
          <a:p>
            <a:r>
              <a:rPr lang="fr-FR" smtClean="0"/>
              <a:t>En effet, l'Investisseur est confronté à un risque significativement limité grâce à la grande transparence de l'information due aux exigences légales de Divulgation et à la bonne liquidité des Titres.</a:t>
            </a:r>
          </a:p>
          <a:p>
            <a:r>
              <a:rPr lang="fr-FR" smtClean="0"/>
              <a:t>La Securities &amp; Exchange Commission, qui assure le contrôle de ces marchés est un élément majeur des marchés financiers aux Etats-Unis.</a:t>
            </a:r>
          </a:p>
        </p:txBody>
      </p:sp>
    </p:spTree>
  </p:cSld>
  <p:clrMapOvr>
    <a:masterClrMapping/>
  </p:clrMapOvr>
  <p:transition spd="slow">
    <p:rand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fr-FR" smtClean="0"/>
              <a:t>Le NASDAQ I</a:t>
            </a:r>
          </a:p>
        </p:txBody>
      </p:sp>
      <p:sp>
        <p:nvSpPr>
          <p:cNvPr id="84995" name="Rectangle 3"/>
          <p:cNvSpPr>
            <a:spLocks noGrp="1" noChangeArrowheads="1"/>
          </p:cNvSpPr>
          <p:nvPr>
            <p:ph type="body" idx="1"/>
          </p:nvPr>
        </p:nvSpPr>
        <p:spPr>
          <a:xfrm>
            <a:off x="381000" y="1295400"/>
            <a:ext cx="8763000" cy="5181600"/>
          </a:xfrm>
        </p:spPr>
        <p:txBody>
          <a:bodyPr/>
          <a:lstStyle/>
          <a:p>
            <a:r>
              <a:rPr lang="fr-FR" smtClean="0"/>
              <a:t>Mis en place en 1971 par la National Association of Securities Dealers (NASD) dont il est une filiale, le NASDAQ National Association of Securities Dealers Automated Quote est un système de cotation électronique destiné, au départ, à réguler les transactions opérées de gré à gré (Over The Counter, OTC). </a:t>
            </a:r>
          </a:p>
          <a:p>
            <a:r>
              <a:rPr lang="fr-FR" smtClean="0"/>
              <a:t>Ce marché est aujourd'hui un outil souple permettant aux sociétés américaines en croissance de lever des fonds propres relativement facilement.</a:t>
            </a:r>
          </a:p>
          <a:p>
            <a:r>
              <a:rPr lang="fr-FR" smtClean="0"/>
              <a:t>En 1997, 507 entreprises sont ainsi entrées au NASDAQ, contre 91 sur le New-York Stock Exchange (NYSE) et 21 sur l'American Stock Exchange (AMEX).</a:t>
            </a:r>
          </a:p>
        </p:txBody>
      </p:sp>
    </p:spTree>
  </p:cSld>
  <p:clrMapOvr>
    <a:masterClrMapping/>
  </p:clrMapOvr>
  <p:transition spd="slow">
    <p:random/>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fr-FR" smtClean="0"/>
              <a:t>Le NASDAQ II</a:t>
            </a:r>
          </a:p>
        </p:txBody>
      </p:sp>
      <p:sp>
        <p:nvSpPr>
          <p:cNvPr id="86019" name="Rectangle 3"/>
          <p:cNvSpPr>
            <a:spLocks noGrp="1" noChangeArrowheads="1"/>
          </p:cNvSpPr>
          <p:nvPr>
            <p:ph type="body" idx="1"/>
          </p:nvPr>
        </p:nvSpPr>
        <p:spPr>
          <a:xfrm>
            <a:off x="381000" y="1295400"/>
            <a:ext cx="8763000" cy="5181600"/>
          </a:xfrm>
        </p:spPr>
        <p:txBody>
          <a:bodyPr lIns="0" rIns="0"/>
          <a:lstStyle/>
          <a:p>
            <a:pPr marL="288925" indent="-288925"/>
            <a:r>
              <a:rPr lang="fr-FR" smtClean="0"/>
              <a:t>Ouvert, lors de sa création, afin de permettre aux PME innovantes de se financer, le NASDAQ représentait alors la première étape d'un cheminement boursier traditionnel: après un appel public à l'épargne sur ce marché, l'Émetteur passait sur l'AMEX afin d'accroître sa notoriété et l'accueil sur le NYSE consacrait sa réussite. </a:t>
            </a:r>
          </a:p>
          <a:p>
            <a:pPr marL="288925" indent="-288925"/>
            <a:r>
              <a:rPr lang="fr-FR" smtClean="0"/>
              <a:t>Ce cheminement est caduc aujourd'hui. Beaucoup d'entreprises de grande taille restent sur le NASDAQ, dont elles apprécient le faible coût et les services. Ainsi, dans le secteur informatique, Intel (134 milliards de dollars de capitalisation fin 1996), Microsoft (147 milliards de dollars) et Apple sont cotées sur le NASDAQ.</a:t>
            </a:r>
          </a:p>
        </p:txBody>
      </p:sp>
    </p:spTree>
  </p:cSld>
  <p:clrMapOvr>
    <a:masterClrMapping/>
  </p:clrMapOvr>
  <p:transition spd="slow">
    <p:random/>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fr-FR" smtClean="0"/>
              <a:t>Le NASDAQ III</a:t>
            </a:r>
          </a:p>
        </p:txBody>
      </p:sp>
      <p:sp>
        <p:nvSpPr>
          <p:cNvPr id="87043" name="Rectangle 3"/>
          <p:cNvSpPr>
            <a:spLocks noGrp="1" noChangeArrowheads="1"/>
          </p:cNvSpPr>
          <p:nvPr>
            <p:ph type="body" idx="1"/>
          </p:nvPr>
        </p:nvSpPr>
        <p:spPr>
          <a:xfrm>
            <a:off x="381000" y="1295400"/>
            <a:ext cx="8763000" cy="5181600"/>
          </a:xfrm>
        </p:spPr>
        <p:txBody>
          <a:bodyPr lIns="0" rIns="0"/>
          <a:lstStyle/>
          <a:p>
            <a:pPr marL="288925" indent="-288925"/>
            <a:r>
              <a:rPr lang="fr-FR" smtClean="0"/>
              <a:t>Enfin, le rôle du NASDAQ a encore été renforcé par son ouverture internationale à partir, notamment des programmes d'American Depositary Receipts (ADR).</a:t>
            </a:r>
          </a:p>
          <a:p>
            <a:pPr marL="288925" indent="-288925"/>
            <a:r>
              <a:rPr lang="fr-FR" smtClean="0"/>
              <a:t>Le NASDAQ comporte trois niveaux:</a:t>
            </a:r>
          </a:p>
          <a:p>
            <a:pPr marL="288925" indent="-288925"/>
            <a:r>
              <a:rPr lang="fr-FR" smtClean="0"/>
              <a:t>Le NASDAQ National Market System (NMS) qui traite</a:t>
            </a:r>
            <a:br>
              <a:rPr lang="fr-FR" smtClean="0"/>
            </a:br>
            <a:r>
              <a:rPr lang="fr-FR" smtClean="0"/>
              <a:t>les titres les plus actifs et ceux des sociétés les plus importantes, soit environ 4138 Titres au 31 décembre 1997.</a:t>
            </a:r>
          </a:p>
          <a:p>
            <a:pPr marL="288925" indent="-288925"/>
            <a:r>
              <a:rPr lang="fr-FR" smtClean="0"/>
              <a:t>Les Transactions sur ces Titres font l'objet d'une information importante et dense, portant entre autres sur</a:t>
            </a:r>
            <a:br>
              <a:rPr lang="fr-FR" smtClean="0"/>
            </a:br>
            <a:r>
              <a:rPr lang="fr-FR" smtClean="0"/>
              <a:t>les prix et les volumes minute par minute.</a:t>
            </a:r>
          </a:p>
        </p:txBody>
      </p:sp>
    </p:spTree>
  </p:cSld>
  <p:clrMapOvr>
    <a:masterClrMapping/>
  </p:clrMapOvr>
  <p:transition spd="slow">
    <p:random/>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fr-FR" smtClean="0"/>
              <a:t>Le NASDAQ IV</a:t>
            </a:r>
          </a:p>
        </p:txBody>
      </p:sp>
      <p:sp>
        <p:nvSpPr>
          <p:cNvPr id="88067" name="Rectangle 3"/>
          <p:cNvSpPr>
            <a:spLocks noGrp="1" noChangeArrowheads="1"/>
          </p:cNvSpPr>
          <p:nvPr>
            <p:ph type="body" idx="1"/>
          </p:nvPr>
        </p:nvSpPr>
        <p:spPr>
          <a:xfrm>
            <a:off x="381000" y="1295400"/>
            <a:ext cx="8763000" cy="5181600"/>
          </a:xfrm>
        </p:spPr>
        <p:txBody>
          <a:bodyPr lIns="0" rIns="0"/>
          <a:lstStyle/>
          <a:p>
            <a:pPr marL="288925" indent="-288925"/>
            <a:r>
              <a:rPr lang="fr-FR" smtClean="0"/>
              <a:t>Le NASDAQ Small Cap Market (SCM) qui comporte environ 1300 sociétés plus faiblement capitalisées.</a:t>
            </a:r>
          </a:p>
          <a:p>
            <a:pPr marL="288925" indent="-288925"/>
            <a:r>
              <a:rPr lang="fr-FR" smtClean="0"/>
              <a:t>Les Pink Sheets (Pink Sheet) comprend les 11000 autres titres traités de façon très irrégulière parce qu'ils ne remplissent pas les conditions de cotation sur les deux autres niveaux du NASDAQ.</a:t>
            </a:r>
          </a:p>
          <a:p>
            <a:pPr marL="288925" indent="-288925"/>
            <a:r>
              <a:rPr lang="fr-FR" smtClean="0"/>
              <a:t>Le terme "Pink Sheets" provient de la couleur des fiches sur lesquelles étaient inscrites les Transaction</a:t>
            </a:r>
          </a:p>
        </p:txBody>
      </p:sp>
    </p:spTree>
  </p:cSld>
  <p:clrMapOvr>
    <a:masterClrMapping/>
  </p:clrMapOvr>
  <p:transition spd="slow">
    <p:random/>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fr-FR" smtClean="0"/>
              <a:t>Le NASDAQ V</a:t>
            </a:r>
          </a:p>
        </p:txBody>
      </p:sp>
      <p:sp>
        <p:nvSpPr>
          <p:cNvPr id="89091" name="Rectangle 3"/>
          <p:cNvSpPr>
            <a:spLocks noGrp="1" noChangeArrowheads="1"/>
          </p:cNvSpPr>
          <p:nvPr>
            <p:ph type="body" idx="1"/>
          </p:nvPr>
        </p:nvSpPr>
        <p:spPr>
          <a:xfrm>
            <a:off x="381000" y="1676400"/>
            <a:ext cx="8763000" cy="4800600"/>
          </a:xfrm>
        </p:spPr>
        <p:txBody>
          <a:bodyPr lIns="0" rIns="0"/>
          <a:lstStyle/>
          <a:p>
            <a:pPr marL="288925" indent="-288925"/>
            <a:r>
              <a:rPr lang="fr-CH" smtClean="0"/>
              <a:t>La NASD tente par ailleurs de développer un marché spécialisé pour les titres non enregistrés auprès de la SEC ayant fait l'objet d'un Placement Privé selon la règle 144A.</a:t>
            </a:r>
          </a:p>
          <a:p>
            <a:pPr marL="288925" indent="-288925"/>
            <a:r>
              <a:rPr lang="fr-CH" smtClean="0"/>
              <a:t>Ce marché est réservé aux Investisseurs Accrédités et aux Institutionnels (Qualified Institutional Buyers, QIB's).</a:t>
            </a:r>
            <a:endParaRPr lang="fr-FR" smtClean="0"/>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fr-FR" smtClean="0"/>
              <a:t>Le Papier-Valeur</a:t>
            </a:r>
          </a:p>
        </p:txBody>
      </p:sp>
      <p:sp>
        <p:nvSpPr>
          <p:cNvPr id="16387" name="Rectangle 3"/>
          <p:cNvSpPr>
            <a:spLocks noGrp="1" noChangeArrowheads="1"/>
          </p:cNvSpPr>
          <p:nvPr>
            <p:ph type="body" idx="1"/>
          </p:nvPr>
        </p:nvSpPr>
        <p:spPr/>
        <p:txBody>
          <a:bodyPr/>
          <a:lstStyle/>
          <a:p>
            <a:r>
              <a:rPr lang="fr-FR" smtClean="0"/>
              <a:t>Le Papier-Valeur est un document légal représentant un droit existant indépendamment de ce document.</a:t>
            </a:r>
          </a:p>
          <a:p>
            <a:r>
              <a:rPr lang="fr-FR" smtClean="0"/>
              <a:t>On distingue:</a:t>
            </a:r>
          </a:p>
          <a:p>
            <a:pPr lvl="1"/>
            <a:r>
              <a:rPr lang="fr-FR" smtClean="0"/>
              <a:t>Le Papier-Valeur Nominatif, dont le détenteur doit prouver par un acte de cession, ou par endos, qu’il en est le légitime propriétaire.</a:t>
            </a:r>
          </a:p>
          <a:p>
            <a:pPr lvl="1"/>
            <a:r>
              <a:rPr lang="fr-FR" smtClean="0"/>
              <a:t>Le Papier-Valeur au Porteur, plus rare, dont le détenteur est automatiquement considéré comme le légitime propriétaire.</a:t>
            </a:r>
          </a:p>
        </p:txBody>
      </p:sp>
    </p:spTree>
  </p:cSld>
  <p:clrMapOvr>
    <a:masterClrMapping/>
  </p:clrMapOvr>
  <p:transition spd="slow">
    <p:random/>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fr-FR" smtClean="0"/>
              <a:t>Les Conditions d’Admission I</a:t>
            </a:r>
          </a:p>
        </p:txBody>
      </p:sp>
      <p:sp>
        <p:nvSpPr>
          <p:cNvPr id="90115" name="Rectangle 3"/>
          <p:cNvSpPr>
            <a:spLocks noGrp="1" noChangeArrowheads="1"/>
          </p:cNvSpPr>
          <p:nvPr>
            <p:ph type="body" idx="1"/>
          </p:nvPr>
        </p:nvSpPr>
        <p:spPr>
          <a:xfrm>
            <a:off x="381000" y="1676400"/>
            <a:ext cx="8763000" cy="4800600"/>
          </a:xfrm>
        </p:spPr>
        <p:txBody>
          <a:bodyPr lIns="0" rIns="0"/>
          <a:lstStyle/>
          <a:p>
            <a:pPr marL="288925" indent="-288925"/>
            <a:r>
              <a:rPr lang="fr-CH" smtClean="0"/>
              <a:t>Afin d'être admises à la cote sur le NASDAQ, les Titres d'un Émetteur qu'il soit américain ou étranger doivent satisfaire aux conditions d'admission de la NASD et être enregistrées auprès de la SEC.</a:t>
            </a:r>
          </a:p>
          <a:p>
            <a:pPr marL="288925" indent="-288925"/>
            <a:r>
              <a:rPr lang="fr-CH" smtClean="0"/>
              <a:t>Les conditions posées par la NASD varient selon que les Titres à être admis sur le Marché Boursier NMS ou sur le Marché Boursier Small Caps.</a:t>
            </a:r>
          </a:p>
          <a:p>
            <a:pPr marL="288925" indent="-288925"/>
            <a:endParaRPr lang="fr-FR" smtClean="0"/>
          </a:p>
        </p:txBody>
      </p:sp>
    </p:spTree>
  </p:cSld>
  <p:clrMapOvr>
    <a:masterClrMapping/>
  </p:clrMapOvr>
  <p:transition spd="slow">
    <p:random/>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fr-FR" smtClean="0"/>
              <a:t>Les Conditions d’Admission II</a:t>
            </a:r>
          </a:p>
        </p:txBody>
      </p:sp>
      <p:sp>
        <p:nvSpPr>
          <p:cNvPr id="91139" name="Rectangle 3"/>
          <p:cNvSpPr>
            <a:spLocks noGrp="1" noChangeArrowheads="1"/>
          </p:cNvSpPr>
          <p:nvPr>
            <p:ph type="body" idx="1"/>
          </p:nvPr>
        </p:nvSpPr>
        <p:spPr>
          <a:xfrm>
            <a:off x="381000" y="1676400"/>
            <a:ext cx="8763000" cy="4800600"/>
          </a:xfrm>
        </p:spPr>
        <p:txBody>
          <a:bodyPr lIns="0" rIns="0"/>
          <a:lstStyle/>
          <a:p>
            <a:pPr marL="288925" indent="-288925"/>
            <a:r>
              <a:rPr lang="fr-FR" smtClean="0"/>
              <a:t>Les condition d'accès sur le NASDAQ NMS ont été modifiées depuis le 22 août 1997. Trois options sont possibles:</a:t>
            </a:r>
          </a:p>
          <a:p>
            <a:pPr marL="850900" lvl="1"/>
            <a:r>
              <a:rPr lang="fr-FR" smtClean="0"/>
              <a:t>L'Option N°1 est applicable aux Émetteurs ayant réalisé des profits.</a:t>
            </a:r>
          </a:p>
          <a:p>
            <a:pPr marL="850900" lvl="1"/>
            <a:r>
              <a:rPr lang="fr-FR" smtClean="0"/>
              <a:t>Les Options 2 et 3 adaptées aux Émetteurs en croissance mais n'ayant pas encore réalisé des profits.</a:t>
            </a:r>
          </a:p>
        </p:txBody>
      </p:sp>
    </p:spTree>
  </p:cSld>
  <p:clrMapOvr>
    <a:masterClrMapping/>
  </p:clrMapOvr>
  <p:transition spd="slow">
    <p:random/>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57200" y="-33338"/>
          <a:ext cx="9867900" cy="7027863"/>
        </p:xfrm>
        <a:graphic>
          <a:graphicData uri="http://schemas.openxmlformats.org/presentationml/2006/ole">
            <mc:AlternateContent xmlns:mc="http://schemas.openxmlformats.org/markup-compatibility/2006">
              <mc:Choice xmlns:v="urn:schemas-microsoft-com:vml" Requires="v">
                <p:oleObj spid="_x0000_s1028" name="Document" r:id="rId5" imgW="6071400" imgH="4903560" progId="Word.Document.8">
                  <p:embed/>
                </p:oleObj>
              </mc:Choice>
              <mc:Fallback>
                <p:oleObj name="Document" r:id="rId5" imgW="6071400" imgH="4903560" progId="Word.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3338"/>
                        <a:ext cx="9867900" cy="702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ransition spd="slow">
    <p:rand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fr-FR" smtClean="0"/>
              <a:t>Les Conditions d’Admission III</a:t>
            </a:r>
          </a:p>
        </p:txBody>
      </p:sp>
      <p:sp>
        <p:nvSpPr>
          <p:cNvPr id="92163" name="Rectangle 3"/>
          <p:cNvSpPr>
            <a:spLocks noGrp="1" noChangeArrowheads="1"/>
          </p:cNvSpPr>
          <p:nvPr>
            <p:ph type="body" idx="1"/>
          </p:nvPr>
        </p:nvSpPr>
        <p:spPr>
          <a:xfrm>
            <a:off x="381000" y="1676400"/>
            <a:ext cx="8763000" cy="4800600"/>
          </a:xfrm>
        </p:spPr>
        <p:txBody>
          <a:bodyPr lIns="0" rIns="0"/>
          <a:lstStyle/>
          <a:p>
            <a:pPr marL="288925" indent="-288925"/>
            <a:r>
              <a:rPr lang="fr-FR" smtClean="0"/>
              <a:t>Il faut noter que les critères se renforcent au fil du temps.</a:t>
            </a:r>
          </a:p>
          <a:p>
            <a:pPr marL="288925" indent="-288925"/>
            <a:r>
              <a:rPr lang="fr-FR" smtClean="0"/>
              <a:t>En plus de ces critères quantitatifs, les sociétés cotées sur le NASDAQ doivent respecter des critères qualitatifs, de corporate governance, notamment la fourniture de Rapports Périodiques d'Activités Trimestriels et Annuels, la présence d'au moins deux administrateurs indépendants au Conseil d'Administration, l'existence d'un comité d'audit, la soumission de certaines décisions à l'Assemblée Générale.</a:t>
            </a:r>
          </a:p>
          <a:p>
            <a:pPr marL="288925" indent="-288925"/>
            <a:endParaRPr lang="fr-FR" smtClean="0"/>
          </a:p>
        </p:txBody>
      </p:sp>
    </p:spTree>
  </p:cSld>
  <p:clrMapOvr>
    <a:masterClrMapping/>
  </p:clrMapOvr>
  <p:transition spd="slow">
    <p:rand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fr-FR" smtClean="0"/>
              <a:t>Les Participants à la Mise en Bourse</a:t>
            </a:r>
          </a:p>
        </p:txBody>
      </p:sp>
      <p:sp>
        <p:nvSpPr>
          <p:cNvPr id="93187" name="Rectangle 3"/>
          <p:cNvSpPr>
            <a:spLocks noGrp="1" noChangeArrowheads="1"/>
          </p:cNvSpPr>
          <p:nvPr>
            <p:ph type="body" idx="1"/>
          </p:nvPr>
        </p:nvSpPr>
        <p:spPr/>
        <p:txBody>
          <a:bodyPr/>
          <a:lstStyle/>
          <a:p>
            <a:r>
              <a:rPr lang="fr-FR" smtClean="0"/>
              <a:t>Généralement toute personne ayant une tâche ou une fonction liée à l'Émetteur ou au Syndicat.</a:t>
            </a:r>
          </a:p>
          <a:p>
            <a:r>
              <a:rPr lang="fr-FR" smtClean="0"/>
              <a:t>Plus spécifiquement, l'ensemble des Administrateurs, Conseils externes, des Cadres et des employés de l'Émetteur et du Syndicat impliqués dans la Mise en Bourse.</a:t>
            </a:r>
          </a:p>
        </p:txBody>
      </p:sp>
    </p:spTree>
  </p:cSld>
  <p:clrMapOvr>
    <a:masterClrMapping/>
  </p:clrMapOvr>
  <p:transition spd="slow">
    <p:rand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79388" y="0"/>
            <a:ext cx="8713787" cy="1143000"/>
          </a:xfrm>
        </p:spPr>
        <p:txBody>
          <a:bodyPr/>
          <a:lstStyle/>
          <a:p>
            <a:r>
              <a:rPr lang="fr-FR" smtClean="0"/>
              <a:t>Groupe de Travail (Working Group)</a:t>
            </a:r>
          </a:p>
        </p:txBody>
      </p:sp>
      <p:sp>
        <p:nvSpPr>
          <p:cNvPr id="94211" name="Rectangle 3"/>
          <p:cNvSpPr>
            <a:spLocks noGrp="1" noChangeArrowheads="1"/>
          </p:cNvSpPr>
          <p:nvPr>
            <p:ph type="body" idx="1"/>
          </p:nvPr>
        </p:nvSpPr>
        <p:spPr/>
        <p:txBody>
          <a:bodyPr/>
          <a:lstStyle/>
          <a:p>
            <a:r>
              <a:rPr lang="fr-FR" smtClean="0"/>
              <a:t>L'Émetteur doit faire appel à des conseils externes pour l'assister pendant le Processus de Mise en Bourse.</a:t>
            </a:r>
          </a:p>
          <a:p>
            <a:r>
              <a:rPr lang="fr-FR" smtClean="0"/>
              <a:t>L'ensemble de ces conseils externes et de l'Équipe de Direction impliqués au quotidien dans le Processus de Mise en Bourse forme un groupe appelé Groupe de Travail, qui est un sous-ensemble des Participants.</a:t>
            </a:r>
          </a:p>
        </p:txBody>
      </p:sp>
    </p:spTree>
  </p:cSld>
  <p:clrMapOvr>
    <a:masterClrMapping/>
  </p:clrMapOvr>
  <p:transition spd="slow">
    <p:rand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fr-FR" smtClean="0"/>
              <a:t>Le Négociant I</a:t>
            </a:r>
          </a:p>
        </p:txBody>
      </p:sp>
      <p:sp>
        <p:nvSpPr>
          <p:cNvPr id="95235" name="Rectangle 3"/>
          <p:cNvSpPr>
            <a:spLocks noGrp="1" noChangeArrowheads="1"/>
          </p:cNvSpPr>
          <p:nvPr>
            <p:ph type="body" idx="1"/>
          </p:nvPr>
        </p:nvSpPr>
        <p:spPr/>
        <p:txBody>
          <a:bodyPr/>
          <a:lstStyle/>
          <a:p>
            <a:r>
              <a:rPr lang="fr-FR" smtClean="0"/>
              <a:t>Le Négociant est l'interface entre l'Émetteur et les Investisseurs. Lors d'une introduction l'Émetteur désigne un Chef de File (managing underwriter) qui crée un Syndicat de Distribution des Titres de l'Émission. </a:t>
            </a:r>
          </a:p>
          <a:p>
            <a:r>
              <a:rPr lang="fr-FR" smtClean="0"/>
              <a:t>Selon le mode de souscription, les membres de ce Syndicat participent ou non à l'achat des Titres de l'Émission auprès de l'Émetteur et/ou de ses principaux actionnaires, mais en tous les cas à la distribution de ces Titres dans le public et chez les Investisseurs Institutionnels. </a:t>
            </a:r>
          </a:p>
        </p:txBody>
      </p:sp>
    </p:spTree>
  </p:cSld>
  <p:clrMapOvr>
    <a:masterClrMapping/>
  </p:clrMapOvr>
  <p:transition spd="slow">
    <p:random/>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fr-FR" smtClean="0"/>
              <a:t>Le Négociant II</a:t>
            </a:r>
          </a:p>
        </p:txBody>
      </p:sp>
      <p:sp>
        <p:nvSpPr>
          <p:cNvPr id="96259" name="Rectangle 3"/>
          <p:cNvSpPr>
            <a:spLocks noGrp="1" noChangeArrowheads="1"/>
          </p:cNvSpPr>
          <p:nvPr>
            <p:ph type="body" idx="1"/>
          </p:nvPr>
        </p:nvSpPr>
        <p:spPr/>
        <p:txBody>
          <a:bodyPr/>
          <a:lstStyle/>
          <a:p>
            <a:r>
              <a:rPr lang="fr-FR" smtClean="0"/>
              <a:t>La sélection d'un Négociant se fonde sur sa connaissance du marché, sa capacité à fixer avec succès le Prix d'Émission du Titre et à écouler l'ensemble des Titres de l'Émission lors de l'Introduction en Bourse.</a:t>
            </a:r>
          </a:p>
          <a:p>
            <a:r>
              <a:rPr lang="fr-FR" smtClean="0"/>
              <a:t>Le Chef de File doit, en outre, tenir le marché après l'Introduction, c'est-à-dire garantir la liquidité du Titre à l'achat comme à la vente.</a:t>
            </a:r>
          </a:p>
          <a:p>
            <a:endParaRPr lang="fr-FR" smtClean="0"/>
          </a:p>
        </p:txBody>
      </p:sp>
    </p:spTree>
  </p:cSld>
  <p:clrMapOvr>
    <a:masterClrMapping/>
  </p:clrMapOvr>
  <p:transition spd="slow">
    <p:random/>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fr-FR" smtClean="0"/>
              <a:t>Le Négociant III</a:t>
            </a:r>
          </a:p>
        </p:txBody>
      </p:sp>
      <p:sp>
        <p:nvSpPr>
          <p:cNvPr id="97283" name="Rectangle 3"/>
          <p:cNvSpPr>
            <a:spLocks noGrp="1" noChangeArrowheads="1"/>
          </p:cNvSpPr>
          <p:nvPr>
            <p:ph type="body" idx="1"/>
          </p:nvPr>
        </p:nvSpPr>
        <p:spPr/>
        <p:txBody>
          <a:bodyPr/>
          <a:lstStyle/>
          <a:p>
            <a:r>
              <a:rPr lang="fr-FR" smtClean="0"/>
              <a:t>La réputation dont jouit le Négociant sur la place financière a un rôle prépondérant dans le succès de l'introduction. </a:t>
            </a:r>
          </a:p>
          <a:p>
            <a:r>
              <a:rPr lang="fr-FR" smtClean="0"/>
              <a:t>L'Investisseur y est sensible et la réputation doit en conséquence, être prise en considération lors du choix du Négociant.</a:t>
            </a:r>
          </a:p>
        </p:txBody>
      </p:sp>
    </p:spTree>
  </p:cSld>
  <p:clrMapOvr>
    <a:masterClrMapping/>
  </p:clrMapOvr>
  <p:transition spd="slow">
    <p:random/>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fr-FR" smtClean="0"/>
              <a:t>L’Auditeur I</a:t>
            </a:r>
          </a:p>
        </p:txBody>
      </p:sp>
      <p:sp>
        <p:nvSpPr>
          <p:cNvPr id="98307" name="Rectangle 3"/>
          <p:cNvSpPr>
            <a:spLocks noGrp="1" noChangeArrowheads="1"/>
          </p:cNvSpPr>
          <p:nvPr>
            <p:ph type="body" idx="1"/>
          </p:nvPr>
        </p:nvSpPr>
        <p:spPr/>
        <p:txBody>
          <a:bodyPr/>
          <a:lstStyle/>
          <a:p>
            <a:r>
              <a:rPr lang="fr-FR" smtClean="0"/>
              <a:t>Le rôle de l'Auditeur est double. D'une part, il doit permettre à l'Émetteur de se mettre aux normes comptables requises par la Securities &amp; Exchange Commission.</a:t>
            </a:r>
          </a:p>
          <a:p>
            <a:r>
              <a:rPr lang="fr-FR" smtClean="0"/>
              <a:t>D'autre part, il doit également fournir au Syndicat une lettre de confort (comfort letter), dont le but est de garantir la sincérité des comptes de l'Émetteur présents dans la Déclaration d'Enregistrement.</a:t>
            </a:r>
          </a:p>
          <a:p>
            <a:endParaRPr lang="fr-FR" smtClean="0"/>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r-FR" smtClean="0"/>
              <a:t>La Titrisation</a:t>
            </a:r>
            <a:br>
              <a:rPr lang="fr-FR" smtClean="0"/>
            </a:br>
            <a:r>
              <a:rPr lang="fr-FR" smtClean="0"/>
              <a:t>(Securitization)</a:t>
            </a:r>
          </a:p>
        </p:txBody>
      </p:sp>
      <p:sp>
        <p:nvSpPr>
          <p:cNvPr id="17411" name="Rectangle 3"/>
          <p:cNvSpPr>
            <a:spLocks noGrp="1" noChangeArrowheads="1"/>
          </p:cNvSpPr>
          <p:nvPr>
            <p:ph type="body" idx="1"/>
          </p:nvPr>
        </p:nvSpPr>
        <p:spPr>
          <a:xfrm>
            <a:off x="381000" y="1371600"/>
            <a:ext cx="8763000" cy="5105400"/>
          </a:xfrm>
        </p:spPr>
        <p:txBody>
          <a:bodyPr/>
          <a:lstStyle/>
          <a:p>
            <a:r>
              <a:rPr lang="fr-FR" smtClean="0"/>
              <a:t>La Titrisation est le processus légal par lequel un droit est incorporé dans un Papier-Valeur pour le transformer en Titre. </a:t>
            </a:r>
          </a:p>
          <a:p>
            <a:r>
              <a:rPr lang="fr-FR" smtClean="0"/>
              <a:t>Après Titrisation, ce droit est indissociable du Titre en question. On distingue:</a:t>
            </a:r>
          </a:p>
          <a:p>
            <a:pPr lvl="1"/>
            <a:r>
              <a:rPr lang="fr-FR" smtClean="0"/>
              <a:t>La Titrisation Automatique (Automatic Securitization) qui est un processus prévu et fixé par la Loi, comme l’émission d’actions ou d’obligations.</a:t>
            </a:r>
          </a:p>
          <a:p>
            <a:pPr lvl="1"/>
            <a:r>
              <a:rPr lang="fr-FR" smtClean="0"/>
              <a:t>La Titrisation Élaborée ou Contractuelle (Contract Driven Securitization) où l’Émetteur du Titre fixe lui-même par résolution les droits qu’il incorpore dans le Titre.</a:t>
            </a:r>
          </a:p>
        </p:txBody>
      </p:sp>
    </p:spTree>
  </p:cSld>
  <p:clrMapOvr>
    <a:masterClrMapping/>
  </p:clrMapOvr>
  <p:transition spd="slow">
    <p:random/>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fr-FR" smtClean="0"/>
              <a:t>L’Auditeur II</a:t>
            </a:r>
          </a:p>
        </p:txBody>
      </p:sp>
      <p:sp>
        <p:nvSpPr>
          <p:cNvPr id="99331" name="Rectangle 3"/>
          <p:cNvSpPr>
            <a:spLocks noGrp="1" noChangeArrowheads="1"/>
          </p:cNvSpPr>
          <p:nvPr>
            <p:ph type="body" idx="1"/>
          </p:nvPr>
        </p:nvSpPr>
        <p:spPr/>
        <p:txBody>
          <a:bodyPr/>
          <a:lstStyle/>
          <a:p>
            <a:r>
              <a:rPr lang="fr-FR" smtClean="0"/>
              <a:t>L'Auditeur doit être agréé par la SEC.</a:t>
            </a:r>
          </a:p>
          <a:p>
            <a:r>
              <a:rPr lang="fr-FR" smtClean="0"/>
              <a:t>Il est également impératif que l'Auditeur ait une expérience de sociétés cotées et dans le même secteur d'activité que l'Émetteur. </a:t>
            </a:r>
          </a:p>
          <a:p>
            <a:r>
              <a:rPr lang="fr-FR" smtClean="0"/>
              <a:t>Pour un Émetteur étranger désireux d'avoir son Titre coté sur un marché boursier américain, il est également préférable de choisir un cabinet bénéficiant d'un bon réseau international, notamment entre les Etats-Unis et le pays d'origine, afin de limiter les coûts et les délais liés à l'audit.</a:t>
            </a:r>
          </a:p>
          <a:p>
            <a:endParaRPr lang="fr-FR" smtClean="0"/>
          </a:p>
        </p:txBody>
      </p:sp>
    </p:spTree>
  </p:cSld>
  <p:clrMapOvr>
    <a:masterClrMapping/>
  </p:clrMapOvr>
  <p:transition spd="slow">
    <p:rand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fr-FR" smtClean="0"/>
              <a:t>Le Conseil Juridique I</a:t>
            </a:r>
            <a:br>
              <a:rPr lang="fr-FR" smtClean="0"/>
            </a:br>
            <a:r>
              <a:rPr lang="fr-FR" smtClean="0"/>
              <a:t>(Securities Counsel)</a:t>
            </a:r>
          </a:p>
        </p:txBody>
      </p:sp>
      <p:sp>
        <p:nvSpPr>
          <p:cNvPr id="100355" name="Rectangle 3"/>
          <p:cNvSpPr>
            <a:spLocks noGrp="1" noChangeArrowheads="1"/>
          </p:cNvSpPr>
          <p:nvPr>
            <p:ph type="body" idx="1"/>
          </p:nvPr>
        </p:nvSpPr>
        <p:spPr/>
        <p:txBody>
          <a:bodyPr/>
          <a:lstStyle/>
          <a:p>
            <a:r>
              <a:rPr lang="fr-CH" smtClean="0"/>
              <a:t>Le Conseil Juridique doit être un Juriste en Droit des Titres spécialisé en Droit Boursier. </a:t>
            </a:r>
          </a:p>
          <a:p>
            <a:r>
              <a:rPr lang="fr-CH" smtClean="0"/>
              <a:t>Il supervise le processus d'introduction, veille à la conformité de la procédure avec la législation mise en place par la SEC et est responsable de la préparation de la Déclaration d'Enregistrement.</a:t>
            </a:r>
          </a:p>
          <a:p>
            <a:r>
              <a:rPr lang="fr-CH" smtClean="0"/>
              <a:t>Il est très important pour l'Émetteur que le Conseil Juridique soit un familier des introductions en bourse et il est nécessaire que ce juriste spécialisé vienne diriger le juriste ou l'avocat habituel de l'Émetteur.</a:t>
            </a:r>
            <a:endParaRPr lang="fr-FR" smtClean="0"/>
          </a:p>
        </p:txBody>
      </p:sp>
    </p:spTree>
  </p:cSld>
  <p:clrMapOvr>
    <a:masterClrMapping/>
  </p:clrMapOvr>
  <p:transition spd="slow">
    <p:rand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fr-FR" smtClean="0"/>
              <a:t>Le Conseil Juridique II</a:t>
            </a:r>
            <a:br>
              <a:rPr lang="fr-FR" smtClean="0"/>
            </a:br>
            <a:r>
              <a:rPr lang="fr-FR" smtClean="0"/>
              <a:t>(Securities Counsel)</a:t>
            </a:r>
          </a:p>
        </p:txBody>
      </p:sp>
      <p:sp>
        <p:nvSpPr>
          <p:cNvPr id="101379" name="Rectangle 3"/>
          <p:cNvSpPr>
            <a:spLocks noGrp="1" noChangeArrowheads="1"/>
          </p:cNvSpPr>
          <p:nvPr>
            <p:ph type="body" idx="1"/>
          </p:nvPr>
        </p:nvSpPr>
        <p:spPr/>
        <p:txBody>
          <a:bodyPr/>
          <a:lstStyle/>
          <a:p>
            <a:r>
              <a:rPr lang="fr-FR" smtClean="0"/>
              <a:t>Les pénalités dues à des omissions ou des erreurs dans la Déclaration d'Enregistrement pouvant être très lourdes de conséquences.</a:t>
            </a:r>
          </a:p>
          <a:p>
            <a:r>
              <a:rPr lang="fr-FR" smtClean="0"/>
              <a:t>Fort de ces conseils extérieurs, l'Émetteur peut établir un calendrier pour distribuer son Émission sur un Marché Boursier.</a:t>
            </a:r>
          </a:p>
        </p:txBody>
      </p:sp>
    </p:spTree>
  </p:cSld>
  <p:clrMapOvr>
    <a:masterClrMapping/>
  </p:clrMapOvr>
  <p:transition spd="slow">
    <p:rand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fr-FR" smtClean="0"/>
              <a:t>Le Travail de l’Expert I</a:t>
            </a:r>
            <a:br>
              <a:rPr lang="fr-FR" smtClean="0"/>
            </a:br>
            <a:r>
              <a:rPr lang="fr-FR" smtClean="0"/>
              <a:t>L’Analyse de l’Émetteur</a:t>
            </a:r>
          </a:p>
        </p:txBody>
      </p:sp>
      <p:sp>
        <p:nvSpPr>
          <p:cNvPr id="102403" name="Rectangle 3"/>
          <p:cNvSpPr>
            <a:spLocks noGrp="1" noChangeArrowheads="1"/>
          </p:cNvSpPr>
          <p:nvPr>
            <p:ph type="body" idx="1"/>
          </p:nvPr>
        </p:nvSpPr>
        <p:spPr>
          <a:xfrm>
            <a:off x="0" y="1066800"/>
            <a:ext cx="9144000" cy="5791200"/>
          </a:xfrm>
        </p:spPr>
        <p:txBody>
          <a:bodyPr/>
          <a:lstStyle/>
          <a:p>
            <a:pPr>
              <a:lnSpc>
                <a:spcPct val="95000"/>
              </a:lnSpc>
              <a:spcBef>
                <a:spcPct val="0"/>
              </a:spcBef>
            </a:pPr>
            <a:r>
              <a:rPr lang="fr-FR" smtClean="0"/>
              <a:t>L’expert examine tout d’abord la situation générale de l’Émetteur des points de vue suivants:</a:t>
            </a:r>
          </a:p>
          <a:p>
            <a:pPr lvl="1">
              <a:spcBef>
                <a:spcPct val="0"/>
              </a:spcBef>
            </a:pPr>
            <a:r>
              <a:rPr lang="fr-FR" smtClean="0"/>
              <a:t>Evolutif: 	dans quelle phase de sa vie est</a:t>
            </a:r>
            <a:br>
              <a:rPr lang="fr-FR" smtClean="0"/>
            </a:br>
            <a:r>
              <a:rPr lang="fr-FR" smtClean="0"/>
              <a:t>			l’Émetteur ?</a:t>
            </a:r>
          </a:p>
          <a:p>
            <a:pPr lvl="1">
              <a:spcBef>
                <a:spcPct val="0"/>
              </a:spcBef>
            </a:pPr>
            <a:r>
              <a:rPr lang="fr-FR" smtClean="0"/>
              <a:t>Mercatique:	quelle position occupe-t-il sur le</a:t>
            </a:r>
            <a:br>
              <a:rPr lang="fr-FR" smtClean="0"/>
            </a:br>
            <a:r>
              <a:rPr lang="fr-FR" smtClean="0"/>
              <a:t>			Marché ?</a:t>
            </a:r>
          </a:p>
          <a:p>
            <a:pPr lvl="1">
              <a:lnSpc>
                <a:spcPct val="95000"/>
              </a:lnSpc>
              <a:spcBef>
                <a:spcPct val="0"/>
              </a:spcBef>
            </a:pPr>
            <a:r>
              <a:rPr lang="fr-FR" smtClean="0"/>
              <a:t>Médiatique:	Est-il connu ? Quelle est sa réputation ?</a:t>
            </a:r>
            <a:br>
              <a:rPr lang="fr-FR" smtClean="0"/>
            </a:br>
            <a:r>
              <a:rPr lang="fr-FR" smtClean="0"/>
              <a:t>			quelle perception le public en a-t-il ?</a:t>
            </a:r>
          </a:p>
          <a:p>
            <a:pPr lvl="1">
              <a:spcBef>
                <a:spcPct val="0"/>
              </a:spcBef>
            </a:pPr>
            <a:r>
              <a:rPr lang="fr-FR" smtClean="0"/>
              <a:t>Organisation:	Est-il bien organisé ?</a:t>
            </a:r>
          </a:p>
          <a:p>
            <a:pPr lvl="1">
              <a:spcBef>
                <a:spcPct val="0"/>
              </a:spcBef>
            </a:pPr>
            <a:r>
              <a:rPr lang="fr-FR" smtClean="0"/>
              <a:t>Comptable:	Ses livres et ses audits sont-ils en ordre ?</a:t>
            </a:r>
          </a:p>
          <a:p>
            <a:pPr lvl="1">
              <a:spcBef>
                <a:spcPct val="0"/>
              </a:spcBef>
            </a:pPr>
            <a:r>
              <a:rPr lang="fr-FR" smtClean="0"/>
              <a:t>Financier:	Représente-t-il une opportunité</a:t>
            </a:r>
            <a:br>
              <a:rPr lang="fr-FR" smtClean="0"/>
            </a:br>
            <a:r>
              <a:rPr lang="fr-FR" smtClean="0"/>
              <a:t>			d’investissement intéressante ?</a:t>
            </a:r>
          </a:p>
          <a:p>
            <a:pPr lvl="1">
              <a:spcBef>
                <a:spcPct val="0"/>
              </a:spcBef>
            </a:pPr>
            <a:r>
              <a:rPr lang="fr-FR" smtClean="0"/>
              <a:t>Boursier:	Peut-il remplir les critères d’admission ?</a:t>
            </a:r>
          </a:p>
        </p:txBody>
      </p:sp>
    </p:spTree>
  </p:cSld>
  <p:clrMapOvr>
    <a:masterClrMapping/>
  </p:clrMapOvr>
  <p:transition>
    <p:random/>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0" y="0"/>
            <a:ext cx="9144000" cy="1143000"/>
          </a:xfrm>
        </p:spPr>
        <p:txBody>
          <a:bodyPr/>
          <a:lstStyle/>
          <a:p>
            <a:r>
              <a:rPr lang="fr-FR" smtClean="0"/>
              <a:t>Le Travail de l’Expert II</a:t>
            </a:r>
            <a:br>
              <a:rPr lang="fr-FR" smtClean="0"/>
            </a:br>
            <a:r>
              <a:rPr lang="fr-FR" smtClean="0"/>
              <a:t>L ’Identification des Comparables</a:t>
            </a:r>
          </a:p>
        </p:txBody>
      </p:sp>
      <p:sp>
        <p:nvSpPr>
          <p:cNvPr id="103427" name="Rectangle 3"/>
          <p:cNvSpPr>
            <a:spLocks noGrp="1" noChangeArrowheads="1"/>
          </p:cNvSpPr>
          <p:nvPr>
            <p:ph type="body" idx="1"/>
          </p:nvPr>
        </p:nvSpPr>
        <p:spPr>
          <a:xfrm>
            <a:off x="381000" y="1219200"/>
            <a:ext cx="8763000" cy="5638800"/>
          </a:xfrm>
        </p:spPr>
        <p:txBody>
          <a:bodyPr/>
          <a:lstStyle/>
          <a:p>
            <a:r>
              <a:rPr lang="fr-FR" smtClean="0"/>
              <a:t>L’expert identifie ensuite des sociétés « Comparables », c’est-à-dire dont le(s) Marché(s) et le Positionnement sont aussi proches que possibles de ceux de l’Émetteur.</a:t>
            </a:r>
          </a:p>
          <a:p>
            <a:r>
              <a:rPr lang="fr-FR" smtClean="0"/>
              <a:t>Si l’Émetteur est unique et qu’il n’y a donc pas de Comparables, c’est un mauvais point pour la Société.</a:t>
            </a:r>
          </a:p>
          <a:p>
            <a:r>
              <a:rPr lang="fr-FR" smtClean="0"/>
              <a:t>Contrairement à la croyance populaire, Wall Street finance des revenus, pas des idées. Si personne ne le fait, il y a peut-être des raisons ? Ce n ’est pas bon !</a:t>
            </a:r>
          </a:p>
          <a:p>
            <a:r>
              <a:rPr lang="fr-FR" smtClean="0"/>
              <a:t>L’expert ne va pas renoncer pour autant. Il va identifier des Comparables par « découpage » d’activités et de bilan de sociétés existantes ou</a:t>
            </a:r>
          </a:p>
          <a:p>
            <a:r>
              <a:rPr lang="fr-FR" smtClean="0"/>
              <a:t>Mettre au point une extrapolation !</a:t>
            </a:r>
          </a:p>
        </p:txBody>
      </p:sp>
    </p:spTree>
  </p:cSld>
  <p:clrMapOvr>
    <a:masterClrMapping/>
  </p:clrMapOvr>
  <p:transition>
    <p:rand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smtClean="0"/>
              <a:t>Le Travail de l’Expert III</a:t>
            </a:r>
            <a:br>
              <a:rPr lang="fr-FR" smtClean="0"/>
            </a:br>
            <a:r>
              <a:rPr lang="fr-FR" smtClean="0"/>
              <a:t>La Valorisation</a:t>
            </a:r>
          </a:p>
        </p:txBody>
      </p:sp>
      <p:sp>
        <p:nvSpPr>
          <p:cNvPr id="104451" name="Rectangle 3"/>
          <p:cNvSpPr>
            <a:spLocks noGrp="1" noChangeArrowheads="1"/>
          </p:cNvSpPr>
          <p:nvPr>
            <p:ph type="body" idx="1"/>
          </p:nvPr>
        </p:nvSpPr>
        <p:spPr>
          <a:xfrm>
            <a:off x="381000" y="1447800"/>
            <a:ext cx="8763000" cy="5410200"/>
          </a:xfrm>
        </p:spPr>
        <p:txBody>
          <a:bodyPr/>
          <a:lstStyle/>
          <a:p>
            <a:r>
              <a:rPr lang="fr-FR" smtClean="0"/>
              <a:t>Une fois ces Comparables établis, l’expert va analyser leurs situations, performances et historiques sous les mêmes angles que pour l ’Émetteur.</a:t>
            </a:r>
          </a:p>
          <a:p>
            <a:r>
              <a:rPr lang="fr-FR" smtClean="0"/>
              <a:t>À cela, il va ajouter  les réactions du marché des capitaux à leur égard et les historiques de leurs cotes.</a:t>
            </a:r>
          </a:p>
          <a:p>
            <a:r>
              <a:rPr lang="fr-FR" smtClean="0"/>
              <a:t>Tout ce travail pour arriver à quatre chiffres clés pour la Mise en Bourse de l’Émetteur:</a:t>
            </a:r>
          </a:p>
          <a:p>
            <a:pPr lvl="1"/>
            <a:r>
              <a:rPr lang="fr-FR" smtClean="0"/>
              <a:t>Sa valeur et sa valorisation actuelle.</a:t>
            </a:r>
          </a:p>
          <a:p>
            <a:pPr lvl="1"/>
            <a:r>
              <a:rPr lang="fr-FR" smtClean="0"/>
              <a:t>Sa valorisation le jour de son Introduction en Bourse.</a:t>
            </a:r>
          </a:p>
          <a:p>
            <a:pPr lvl="1"/>
            <a:r>
              <a:rPr lang="fr-FR" smtClean="0"/>
              <a:t>Le Multiple typique ou moyen appliqué à toute autre société opérant sur le même Marché que l’Émetteur.</a:t>
            </a:r>
          </a:p>
        </p:txBody>
      </p:sp>
    </p:spTree>
  </p:cSld>
  <p:clrMapOvr>
    <a:masterClrMapping/>
  </p:clrMapOvr>
  <p:transition>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9144000" cy="1143000"/>
          </a:xfrm>
        </p:spPr>
        <p:txBody>
          <a:bodyPr/>
          <a:lstStyle/>
          <a:p>
            <a:r>
              <a:rPr lang="fr-FR" smtClean="0"/>
              <a:t>L’Introduction en Bourse I</a:t>
            </a:r>
          </a:p>
        </p:txBody>
      </p:sp>
      <p:sp>
        <p:nvSpPr>
          <p:cNvPr id="105475" name="Rectangle 3"/>
          <p:cNvSpPr>
            <a:spLocks noGrp="1" noChangeArrowheads="1"/>
          </p:cNvSpPr>
          <p:nvPr>
            <p:ph type="body" idx="1"/>
          </p:nvPr>
        </p:nvSpPr>
        <p:spPr>
          <a:xfrm>
            <a:off x="685800" y="1371600"/>
            <a:ext cx="8001000" cy="5105400"/>
          </a:xfrm>
        </p:spPr>
        <p:txBody>
          <a:bodyPr/>
          <a:lstStyle/>
          <a:p>
            <a:pPr>
              <a:buFontTx/>
              <a:buNone/>
            </a:pPr>
            <a:r>
              <a:rPr lang="fr-FR" smtClean="0"/>
              <a:t>Pour aller en Bourse, l’Émetteur passe par trois processus qui ont lieu en parallèle:</a:t>
            </a:r>
          </a:p>
          <a:p>
            <a:r>
              <a:rPr lang="fr-FR" smtClean="0"/>
              <a:t>Le Processus de Divulgation ou d’Information visant à l’Enregistrement de l’Émetteur en tant qu’Émetteur public et à l’Enregistrement de son Titre en tant que Titre Public en fournissant aux Autorités et plus particulièrement à la Commission des Opérations de Bourse les éléments de Divulgation nécessaires.</a:t>
            </a:r>
          </a:p>
        </p:txBody>
      </p:sp>
    </p:spTree>
  </p:cSld>
  <p:clrMapOvr>
    <a:masterClrMapping/>
  </p:clrMapOvr>
  <p:transition>
    <p:rand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0"/>
            <a:ext cx="9144000" cy="1143000"/>
          </a:xfrm>
        </p:spPr>
        <p:txBody>
          <a:bodyPr/>
          <a:lstStyle/>
          <a:p>
            <a:r>
              <a:rPr lang="fr-FR" smtClean="0"/>
              <a:t>L’Introduction en Bourse II</a:t>
            </a:r>
          </a:p>
        </p:txBody>
      </p:sp>
      <p:sp>
        <p:nvSpPr>
          <p:cNvPr id="106499" name="Rectangle 3"/>
          <p:cNvSpPr>
            <a:spLocks noGrp="1" noChangeArrowheads="1"/>
          </p:cNvSpPr>
          <p:nvPr>
            <p:ph type="body" idx="1"/>
          </p:nvPr>
        </p:nvSpPr>
        <p:spPr>
          <a:xfrm>
            <a:off x="685800" y="1371600"/>
            <a:ext cx="8077200" cy="5486400"/>
          </a:xfrm>
        </p:spPr>
        <p:txBody>
          <a:bodyPr/>
          <a:lstStyle/>
          <a:p>
            <a:pPr>
              <a:buFontTx/>
              <a:buNone/>
            </a:pPr>
            <a:r>
              <a:rPr lang="fr-FR" smtClean="0"/>
              <a:t>Pour aller en Bourse, l’Émetteur passe par trois processus qui ont lieu en parallèle:</a:t>
            </a:r>
          </a:p>
          <a:p>
            <a:r>
              <a:rPr lang="fr-FR" smtClean="0"/>
              <a:t>Le Processus Légal, visant à obtenir les autorisations auprès des États ainsi que l’affiliation à un marché boursier et l’acquisition du symbole de cote.</a:t>
            </a:r>
          </a:p>
          <a:p>
            <a:r>
              <a:rPr lang="fr-FR" smtClean="0"/>
              <a:t>Enfin, le Processus Commercial ou de Distribution, qui vise à vendre l’ensemble des titres de l'émission, voire même plus, afin que le cours du Titre monte.</a:t>
            </a:r>
          </a:p>
        </p:txBody>
      </p:sp>
    </p:spTree>
  </p:cSld>
  <p:clrMapOvr>
    <a:masterClrMapping/>
  </p:clrMapOvr>
  <p:transition>
    <p:random/>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0"/>
            <a:ext cx="9144000" cy="1143000"/>
          </a:xfrm>
        </p:spPr>
        <p:txBody>
          <a:bodyPr/>
          <a:lstStyle/>
          <a:p>
            <a:r>
              <a:rPr lang="fr-FR" smtClean="0"/>
              <a:t>L’Introduction en Bourse III</a:t>
            </a:r>
          </a:p>
        </p:txBody>
      </p:sp>
      <p:sp>
        <p:nvSpPr>
          <p:cNvPr id="107523" name="Rectangle 3"/>
          <p:cNvSpPr>
            <a:spLocks noGrp="1" noChangeArrowheads="1"/>
          </p:cNvSpPr>
          <p:nvPr>
            <p:ph type="body" idx="1"/>
          </p:nvPr>
        </p:nvSpPr>
        <p:spPr>
          <a:xfrm>
            <a:off x="381000" y="1371600"/>
            <a:ext cx="8458200" cy="5486400"/>
          </a:xfrm>
        </p:spPr>
        <p:txBody>
          <a:bodyPr/>
          <a:lstStyle/>
          <a:p>
            <a:r>
              <a:rPr lang="fr-FR" smtClean="0"/>
              <a:t>En cas de conclusion favorable de ces trois processus, le Titre est coté sur un marché boursier.</a:t>
            </a:r>
          </a:p>
          <a:p>
            <a:r>
              <a:rPr lang="fr-FR" smtClean="0"/>
              <a:t>L’Investisseur peut donc vendre ses Titres qu’il détient:</a:t>
            </a:r>
          </a:p>
          <a:p>
            <a:pPr lvl="1"/>
            <a:r>
              <a:rPr lang="fr-FR" smtClean="0"/>
              <a:t>soit à sa guise, si les titres ont été enregistrés conjointement à la mise en bourse ou acquis plus de deux ans avant celle-ci (piggyback registration).</a:t>
            </a:r>
          </a:p>
          <a:p>
            <a:pPr lvl="1"/>
            <a:r>
              <a:rPr lang="fr-FR" smtClean="0"/>
              <a:t>soit après une période de restriction, si les titres n’ont pas été enregistrés conjointement à la mise en bourse ou acquis moins de deux ans avant celle-ci.</a:t>
            </a:r>
          </a:p>
        </p:txBody>
      </p:sp>
    </p:spTree>
  </p:cSld>
  <p:clrMapOvr>
    <a:masterClrMapping/>
  </p:clrMapOvr>
  <p:transition>
    <p:random/>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0" y="0"/>
            <a:ext cx="9144000" cy="1143000"/>
          </a:xfrm>
        </p:spPr>
        <p:txBody>
          <a:bodyPr/>
          <a:lstStyle/>
          <a:p>
            <a:r>
              <a:rPr lang="fr-FR" smtClean="0"/>
              <a:t>La Prospection du Capital I</a:t>
            </a:r>
          </a:p>
        </p:txBody>
      </p:sp>
      <p:sp>
        <p:nvSpPr>
          <p:cNvPr id="108547" name="Rectangle 3"/>
          <p:cNvSpPr>
            <a:spLocks noGrp="1" noChangeArrowheads="1"/>
          </p:cNvSpPr>
          <p:nvPr>
            <p:ph type="body" idx="1"/>
          </p:nvPr>
        </p:nvSpPr>
        <p:spPr>
          <a:xfrm>
            <a:off x="685800" y="1371600"/>
            <a:ext cx="8001000" cy="5105400"/>
          </a:xfrm>
        </p:spPr>
        <p:txBody>
          <a:bodyPr/>
          <a:lstStyle/>
          <a:p>
            <a:r>
              <a:rPr lang="fr-FR" smtClean="0"/>
              <a:t>A chaque entretien de prospection, l’Entrepreneur ou le Courtier ou encore quiconque promeut l’investissement, le Promoteur, doit identifier la profession ou le domaine de chaque interlocuteur, ainsi que son rôle spécifique dans la négociation.</a:t>
            </a:r>
          </a:p>
          <a:p>
            <a:r>
              <a:rPr lang="fr-FR" smtClean="0"/>
              <a:t>L’Homme tend à se confiner dans un type de schéma où il se sent confortable, même si généralement, il écoutera n’importe quoi, au moins pendant  ¼ d’heure.</a:t>
            </a:r>
          </a:p>
        </p:txBody>
      </p:sp>
    </p:spTree>
  </p:cSld>
  <p:clrMapOvr>
    <a:masterClrMapping/>
  </p:clrMapOvr>
  <p:transition>
    <p:random/>
  </p:transition>
</p:sld>
</file>

<file path=ppt/theme/theme1.xml><?xml version="1.0" encoding="utf-8"?>
<a:theme xmlns:a="http://schemas.openxmlformats.org/drawingml/2006/main" name="Labyrint">
  <a:themeElements>
    <a:clrScheme name="Labyrint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fontScheme name="Labyrint">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byrint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Labyrint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Labyrint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Labyrint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Labyrint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themeOverride>
</file>

<file path=ppt/theme/themeOverride2.xml><?xml version="1.0" encoding="utf-8"?>
<a:themeOverride xmlns:a="http://schemas.openxmlformats.org/drawingml/2006/main">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themeOverride>
</file>

<file path=ppt/theme/themeOverride3.xml><?xml version="1.0" encoding="utf-8"?>
<a:themeOverride xmlns:a="http://schemas.openxmlformats.org/drawingml/2006/main">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themeOverride>
</file>

<file path=ppt/theme/themeOverride4.xml><?xml version="1.0" encoding="utf-8"?>
<a:themeOverride xmlns:a="http://schemas.openxmlformats.org/drawingml/2006/main">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themeOverride>
</file>

<file path=ppt/theme/themeOverride5.xml><?xml version="1.0" encoding="utf-8"?>
<a:themeOverride xmlns:a="http://schemas.openxmlformats.org/drawingml/2006/main">
  <a:clrScheme name="Labyrint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themeOverride>
</file>

<file path=docProps/app.xml><?xml version="1.0" encoding="utf-8"?>
<Properties xmlns="http://schemas.openxmlformats.org/officeDocument/2006/extended-properties" xmlns:vt="http://schemas.openxmlformats.org/officeDocument/2006/docPropsVTypes">
  <Template>C:\Program Files\Microsoft Office\Modèles\Modèles de présentation\LABYRINT.POT</Template>
  <TotalTime>4394</TotalTime>
  <Words>13647</Words>
  <Application>Microsoft Office PowerPoint</Application>
  <PresentationFormat>Affichage à l'écran (4:3)</PresentationFormat>
  <Paragraphs>1332</Paragraphs>
  <Slides>224</Slides>
  <Notes>224</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2</vt:i4>
      </vt:variant>
      <vt:variant>
        <vt:lpstr>Titres des diapositives</vt:lpstr>
      </vt:variant>
      <vt:variant>
        <vt:i4>224</vt:i4>
      </vt:variant>
    </vt:vector>
  </HeadingPairs>
  <TitlesOfParts>
    <vt:vector size="233" baseType="lpstr">
      <vt:lpstr>Arial</vt:lpstr>
      <vt:lpstr>Brush Script MT</vt:lpstr>
      <vt:lpstr>Monotype Sorts</vt:lpstr>
      <vt:lpstr>Symbol</vt:lpstr>
      <vt:lpstr>Times New Roman</vt:lpstr>
      <vt:lpstr>Verdana</vt:lpstr>
      <vt:lpstr>Labyrint</vt:lpstr>
      <vt:lpstr>Document</vt:lpstr>
      <vt:lpstr>Clip</vt:lpstr>
      <vt:lpstr>Capital</vt:lpstr>
      <vt:lpstr>Le mot Monnaie</vt:lpstr>
      <vt:lpstr>Le mot Finance</vt:lpstr>
      <vt:lpstr>Le mot Économie</vt:lpstr>
      <vt:lpstr>Phases de la Vie de l'Entreprise</vt:lpstr>
      <vt:lpstr>Processus de Fondation de l’Entreprise La Capitalisation</vt:lpstr>
      <vt:lpstr>De l’Exploitation au Développement: Capitalisation</vt:lpstr>
      <vt:lpstr>Le Papier-Valeur</vt:lpstr>
      <vt:lpstr>La Titrisation (Securitization)</vt:lpstr>
      <vt:lpstr>Le Titre</vt:lpstr>
      <vt:lpstr>La Classe du Titre</vt:lpstr>
      <vt:lpstr>Le Type du Titre</vt:lpstr>
      <vt:lpstr>Le Financement</vt:lpstr>
      <vt:lpstr>Le Principe du Financement I</vt:lpstr>
      <vt:lpstr>Le Principe du Financement II</vt:lpstr>
      <vt:lpstr>Les Différents Types de Financement</vt:lpstr>
      <vt:lpstr>La Classe de Financement</vt:lpstr>
      <vt:lpstr>Les Sources de Financement I</vt:lpstr>
      <vt:lpstr>L’Admission au Financement Les Critères</vt:lpstr>
      <vt:lpstr>Le Marché des Capitaux I</vt:lpstr>
      <vt:lpstr>La Communauté Financière I</vt:lpstr>
      <vt:lpstr>La Communauté Financière II</vt:lpstr>
      <vt:lpstr>La Communauté Financière III Le Prospect</vt:lpstr>
      <vt:lpstr>La Communauté Financière IV L’Épargnant</vt:lpstr>
      <vt:lpstr>La Communauté Financière V Le Banquier (Commercial ou Privé)</vt:lpstr>
      <vt:lpstr>La Communauté Financière VI L’Investisseur</vt:lpstr>
      <vt:lpstr>La Communauté Financière VII Le Promoteur</vt:lpstr>
      <vt:lpstr>La Communauté Financière VIII Le Gestionnaire de Fortune</vt:lpstr>
      <vt:lpstr>La Communauté Financière XIX Le Financier</vt:lpstr>
      <vt:lpstr>La Communauté Financière X Le Capital Risqueur ou     Venture Capitaliste</vt:lpstr>
      <vt:lpstr>La Communauté Financière XI Le Banquier d’Investissement</vt:lpstr>
      <vt:lpstr>La Communauté Financière XII Le Négociant en Titres</vt:lpstr>
      <vt:lpstr>La Communauté Financière XIII Le Courtier en Titres</vt:lpstr>
      <vt:lpstr>La Communauté Financière XIV L’Entrepreneur I</vt:lpstr>
      <vt:lpstr>La Communauté Financière XV L’Entrepreneur II</vt:lpstr>
      <vt:lpstr>La Communauté Financière XV L’Entrepreneur III</vt:lpstr>
      <vt:lpstr>La Communauté Financière XV L’Entrepreneur IV</vt:lpstr>
      <vt:lpstr>L’Entreprise</vt:lpstr>
      <vt:lpstr>La Société</vt:lpstr>
      <vt:lpstr>L’Émetteur</vt:lpstr>
      <vt:lpstr>Le Profil de l’Entrepreneur I</vt:lpstr>
      <vt:lpstr>Le Profil de l’Entrepreneur II Savoir Négocier I</vt:lpstr>
      <vt:lpstr>Le Profil de l’Entrepreneur III Savoir Négocier II</vt:lpstr>
      <vt:lpstr>Le Profil de l’Entrepreneur IV Connaître son Affaire</vt:lpstr>
      <vt:lpstr>Le Profil de l’Entrepreneur V Savoir Faire Savoir</vt:lpstr>
      <vt:lpstr>L’Émission I Généralités</vt:lpstr>
      <vt:lpstr>Le Financement par Émission Privée I La Divulgation I</vt:lpstr>
      <vt:lpstr>Le Financement par Émission Privée II La Divulgation II</vt:lpstr>
      <vt:lpstr>Le Financement par Émission Privée III La Divulgation III</vt:lpstr>
      <vt:lpstr>Financement par Émission Privée IV La Distribution de l’Émission I</vt:lpstr>
      <vt:lpstr>Le Financement par Émission Privée V La Distribution de l’Émission II</vt:lpstr>
      <vt:lpstr>Le Financement par Émission Privée VI La Distribution de l’Émission III</vt:lpstr>
      <vt:lpstr>Financement par Émission Privée VII La Distribution de l’Émission IV</vt:lpstr>
      <vt:lpstr>Financement par Émission Privée VIII La Distribution de l’Émission V</vt:lpstr>
      <vt:lpstr>Le Financement par Émission Privée IX La Souscription de l’Émission I</vt:lpstr>
      <vt:lpstr>Le Financement par Émission Privée X La Souscription de l’Émission II</vt:lpstr>
      <vt:lpstr>Le Financement par Émission Privée XI La Souscription de l’Émission III</vt:lpstr>
      <vt:lpstr>Le Financement par Émission Privée XII Le Compte de Consignation (Escrow)</vt:lpstr>
      <vt:lpstr>Le Financement par Émission Privée XIII La Clôture du Compte de Consignation</vt:lpstr>
      <vt:lpstr>Le Financement par Émission Privée XIV Le Mode de Clôture du Compte</vt:lpstr>
      <vt:lpstr>Le Financement par Émission Privée XV L’Attribution de l’Émission I</vt:lpstr>
      <vt:lpstr>Le Financement par Émission Privée XVI La Livraison du Certificat d’Actions</vt:lpstr>
      <vt:lpstr>Le Financement par Émission Privée XVII L’Information Périodique</vt:lpstr>
      <vt:lpstr>Le Financement par Émission Privée XVIII L’Épilogue: La Sortie I</vt:lpstr>
      <vt:lpstr>Le Financement par Émission Privée XVIII L’Épilogue: La Sortie II</vt:lpstr>
      <vt:lpstr>Processus de Fondation de l’Entreprise X</vt:lpstr>
      <vt:lpstr>Processus de Fondation de l’Entreprise XI</vt:lpstr>
      <vt:lpstr>La Décision d’Introduction en Bourse I</vt:lpstr>
      <vt:lpstr>La Décision d’Introduction en Bourse II</vt:lpstr>
      <vt:lpstr>La Décision d’Introduction en Bourse III</vt:lpstr>
      <vt:lpstr>Les Marchés Américains I</vt:lpstr>
      <vt:lpstr>Les Marchés Américains II</vt:lpstr>
      <vt:lpstr>Les Marchés Américains III</vt:lpstr>
      <vt:lpstr>Les Marchés Américains IV</vt:lpstr>
      <vt:lpstr>Le NASDAQ I</vt:lpstr>
      <vt:lpstr>Le NASDAQ II</vt:lpstr>
      <vt:lpstr>Le NASDAQ III</vt:lpstr>
      <vt:lpstr>Le NASDAQ IV</vt:lpstr>
      <vt:lpstr>Le NASDAQ V</vt:lpstr>
      <vt:lpstr>Les Conditions d’Admission I</vt:lpstr>
      <vt:lpstr>Les Conditions d’Admission II</vt:lpstr>
      <vt:lpstr>Présentation PowerPoint</vt:lpstr>
      <vt:lpstr>Les Conditions d’Admission III</vt:lpstr>
      <vt:lpstr>Les Participants à la Mise en Bourse</vt:lpstr>
      <vt:lpstr>Groupe de Travail (Working Group)</vt:lpstr>
      <vt:lpstr>Le Négociant I</vt:lpstr>
      <vt:lpstr>Le Négociant II</vt:lpstr>
      <vt:lpstr>Le Négociant III</vt:lpstr>
      <vt:lpstr>L’Auditeur I</vt:lpstr>
      <vt:lpstr>L’Auditeur II</vt:lpstr>
      <vt:lpstr>Le Conseil Juridique I (Securities Counsel)</vt:lpstr>
      <vt:lpstr>Le Conseil Juridique II (Securities Counsel)</vt:lpstr>
      <vt:lpstr>Le Travail de l’Expert I L’Analyse de l’Émetteur</vt:lpstr>
      <vt:lpstr>Le Travail de l’Expert II L ’Identification des Comparables</vt:lpstr>
      <vt:lpstr>Le Travail de l’Expert III La Valorisation</vt:lpstr>
      <vt:lpstr>L’Introduction en Bourse I</vt:lpstr>
      <vt:lpstr>L’Introduction en Bourse II</vt:lpstr>
      <vt:lpstr>L’Introduction en Bourse III</vt:lpstr>
      <vt:lpstr>La Prospection du Capital I</vt:lpstr>
      <vt:lpstr>La Prospection du Capital II</vt:lpstr>
      <vt:lpstr>La Prospection du Capital III</vt:lpstr>
      <vt:lpstr>La Prospection du Capital IV</vt:lpstr>
      <vt:lpstr>La Prospection du Capital V</vt:lpstr>
      <vt:lpstr>La Prospection du Capital VI</vt:lpstr>
      <vt:lpstr>La Prospection du Capital VII</vt:lpstr>
      <vt:lpstr>La Prospection du Capital VIII</vt:lpstr>
      <vt:lpstr>La Prospection du Capital IX</vt:lpstr>
      <vt:lpstr>La Prospection du Capital X</vt:lpstr>
      <vt:lpstr>La Prospection du Capital XI</vt:lpstr>
      <vt:lpstr>La Prospection du Capital XII Connaître son Interlocuteur I</vt:lpstr>
      <vt:lpstr>La Prospection du Capital XIII Connaître son Interlocuteur II</vt:lpstr>
      <vt:lpstr>La Prospection du Capital XIV Connaître son Interlocuteur III</vt:lpstr>
      <vt:lpstr>La Prospection du Capital XV Connaître son Affaire</vt:lpstr>
      <vt:lpstr>La Prospection du Capital XVI La Bonne Attitude I</vt:lpstr>
      <vt:lpstr>La Prospection du Capital XVII La Bonne Attitude II</vt:lpstr>
      <vt:lpstr>La Prospection du Capital XVIII La Bonne Attitude III</vt:lpstr>
      <vt:lpstr>La Prospection du Capital XIX La Bonne Attitude IV</vt:lpstr>
      <vt:lpstr>La Prospection du Capital XX La Bonne Attitude V</vt:lpstr>
      <vt:lpstr>La Prospection du Capital XXI La Bonne Attitude VI</vt:lpstr>
      <vt:lpstr>La Prospection du Capital XXI La Bonne Démarche I</vt:lpstr>
      <vt:lpstr>La Prospection du Capital XIX La Bonne Démarche II</vt:lpstr>
      <vt:lpstr>La Prospection du Capital XX La Bonne Démarche III</vt:lpstr>
      <vt:lpstr>La Prospection du Capital XXI La Bonne Démarche IV</vt:lpstr>
      <vt:lpstr>La Prospection du Capital XXII La Bonne Démarche V: L’Altruisme</vt:lpstr>
      <vt:lpstr>La Prospection du Capital XXIII La Bonne Démarche VI: Psychologie</vt:lpstr>
      <vt:lpstr>La Prospection du Capital XXIV La Bonne Démarche VII: Psychologie</vt:lpstr>
      <vt:lpstr>La Prospection du Capital XXV La Bonne Démarche VIII</vt:lpstr>
      <vt:lpstr>La Prospection du Capital XXVI La Bonne Démarche IX</vt:lpstr>
      <vt:lpstr>La Prospection du Capital XXVII La Bonne Démarche X</vt:lpstr>
      <vt:lpstr>La Prospection du Capital XXVIII La Bonne Démarche XI: La Critique</vt:lpstr>
      <vt:lpstr>La Prospection du Capital XXVIX La Bonne Démarche XII: La Critique </vt:lpstr>
      <vt:lpstr>La Prospection du Capital XXX La Bonne Démarche XIII: Indifférence </vt:lpstr>
      <vt:lpstr>La Prospection du Capital XXXI La Bonne Démarche XIV: Incompris </vt:lpstr>
      <vt:lpstr>La Prospection du Capital XXXII La Bonne Démarche XV: Objections </vt:lpstr>
      <vt:lpstr>La Prospection du Capital XXXIII La Bonne Démarche XVI: Point de Vue </vt:lpstr>
      <vt:lpstr>La Prospection du Capital XXXIV La Bonne Démarche XVII</vt:lpstr>
      <vt:lpstr>Les Outils de Levée de Fonds I Les Médias I</vt:lpstr>
      <vt:lpstr>Les Outils de Levée de Fonds II Les Médias II: La Presse</vt:lpstr>
      <vt:lpstr>Les Outils de Levée de Fonds III Les Médias III: La Radio</vt:lpstr>
      <vt:lpstr>Les Outils de Levée de Fonds IV Les Médias IV: La Télévision</vt:lpstr>
      <vt:lpstr>Les Outils de Levée de Fonds V Les Médias V: Internet</vt:lpstr>
      <vt:lpstr>Les Outils de Levée de Fonds V Exposition &amp; Foire (Trade Show &amp; Fair)</vt:lpstr>
      <vt:lpstr>Apprendre la Vente I</vt:lpstr>
      <vt:lpstr>Apprendre la Vente II</vt:lpstr>
      <vt:lpstr>Le Recrutement de Promoteurs I</vt:lpstr>
      <vt:lpstr>Le Recrutement de Promoteurs II</vt:lpstr>
      <vt:lpstr>La Négociation du Capital Négocier le Capital I</vt:lpstr>
      <vt:lpstr>La Négociation du Capital II Négocier le Capital II</vt:lpstr>
      <vt:lpstr>La Négociation du Capital III Négocier le Capital III</vt:lpstr>
      <vt:lpstr>La Négociation du Capital IV Négocier le Capital IV</vt:lpstr>
      <vt:lpstr>La Négociation du Capital V Négocier le Capital V</vt:lpstr>
      <vt:lpstr>La Négociation du Capital VI Négocier le Capital VI</vt:lpstr>
      <vt:lpstr>La Négociation du Capital VII Négocier le Capital VII</vt:lpstr>
      <vt:lpstr>La Négociation du Capital VIII Négocier le Capital VIII</vt:lpstr>
      <vt:lpstr>La Négociation du Capital IX Négocier le Capital IX</vt:lpstr>
      <vt:lpstr>La Négociation du Capital X Négocier le Capital X</vt:lpstr>
      <vt:lpstr>Le Prospect I</vt:lpstr>
      <vt:lpstr>Le Prospect II</vt:lpstr>
      <vt:lpstr>Le Prospect III</vt:lpstr>
      <vt:lpstr>Le Profil du Prospect I</vt:lpstr>
      <vt:lpstr>Le Client Partenaire Stratégique I</vt:lpstr>
      <vt:lpstr>Le Client Partenaire Stratégique II</vt:lpstr>
      <vt:lpstr>Le Partenaire Stratégique I</vt:lpstr>
      <vt:lpstr>Le Partenaire Stratégique II</vt:lpstr>
      <vt:lpstr>Le Partenaire Stratégique III</vt:lpstr>
      <vt:lpstr>La Notion d’Investisseur Accrédité</vt:lpstr>
      <vt:lpstr>La Classification des Émissions I</vt:lpstr>
      <vt:lpstr>La Classification des Émissions II</vt:lpstr>
      <vt:lpstr>La Classification des Émissions III</vt:lpstr>
      <vt:lpstr>La Classification des Émissions IV</vt:lpstr>
      <vt:lpstr>Le Positionnement de l’Investisseur</vt:lpstr>
      <vt:lpstr>Récapitulatif (Modèle des Objets) Financement, Émission et Titre</vt:lpstr>
      <vt:lpstr>Merci de Votre Attention</vt:lpstr>
      <vt:lpstr>Bibliographie</vt:lpstr>
      <vt:lpstr>L ’Émission Publique I</vt:lpstr>
      <vt:lpstr>La Mise en Bourse I</vt:lpstr>
      <vt:lpstr>Le Processus de Mise en Bourse</vt:lpstr>
      <vt:lpstr>Le Contrat de Souscription (Underwriting Agreement)</vt:lpstr>
      <vt:lpstr>Le Mode de Souscription (Underwriting Mode)</vt:lpstr>
      <vt:lpstr>Souscription à Obligation de Moyens (Best Effort Underwriting)</vt:lpstr>
      <vt:lpstr>Souscription ou Engagement Ferme (Firm/Firm Commitment Underwriting)</vt:lpstr>
      <vt:lpstr>Souscription à Engagement d'Appui (Standby Commitment Underwriting)</vt:lpstr>
      <vt:lpstr>Tout ou Rien (All or Nothing Underwriting)</vt:lpstr>
      <vt:lpstr>Mini / Max (Mini / Max Underwriting)</vt:lpstr>
      <vt:lpstr>La Déclaration d'Enregistrement I (Registration Statement)</vt:lpstr>
      <vt:lpstr>La Déclaration d'Enregistrement II Le Prospectus (Prospectus) I</vt:lpstr>
      <vt:lpstr>La Déclaration d'Enregistrement III Le Prospectus (Prospectus) II</vt:lpstr>
      <vt:lpstr>La Déclaration d'Enregistrement IV Le Prospectus (Prospectus) III</vt:lpstr>
      <vt:lpstr>Le Dossier de Diligence ou de Support (Due Diligence File)</vt:lpstr>
      <vt:lpstr>Les Données Techniques et d'Enregistrement (Technical &amp; Registration Data)</vt:lpstr>
      <vt:lpstr>Les Lettres de Commentaires de la SEC (SEC Comment Letter)</vt:lpstr>
      <vt:lpstr>Amendement du Dossier (File Amendment)</vt:lpstr>
      <vt:lpstr>La Lettre de Confort I (Comfort Letter)</vt:lpstr>
      <vt:lpstr>La Lettre de Confort II (Comfort Letter)</vt:lpstr>
      <vt:lpstr>Diligence I (Due Diligence)</vt:lpstr>
      <vt:lpstr>Diligence II (Due Diligence)</vt:lpstr>
      <vt:lpstr>Avenant de Stipulation du Prix d'Émission (Pricing Amendment)</vt:lpstr>
      <vt:lpstr>La Clôture (Closing)</vt:lpstr>
      <vt:lpstr>Les Obligations de Divulgation (Disclosure Requirements)</vt:lpstr>
      <vt:lpstr>Les Obligations d'Information</vt:lpstr>
      <vt:lpstr>Les Obligations de Renseignement</vt:lpstr>
      <vt:lpstr>Les Rapports Périodiques I</vt:lpstr>
      <vt:lpstr>Les Rapports Périodiques II</vt:lpstr>
      <vt:lpstr>Les Rapports Périodiques III</vt:lpstr>
      <vt:lpstr>Exigences d'Information Continue pour un Émetteur Américain I (National Issuer Continuous Reporting Requirements)</vt:lpstr>
      <vt:lpstr>Exigences d'Information Continue pour un Émetteur Américain II (National Issuer Continuous Reporting Requirements)</vt:lpstr>
      <vt:lpstr>Exigences d'Information Continue pour un Émetteur étranger I (Foreign Issuer Continuous Reporting Requirements)</vt:lpstr>
      <vt:lpstr>Exigences d'Information Continue pour un Émetteur étranger II (Foreign Issuer Continuous Reporting Requirements)</vt:lpstr>
      <vt:lpstr>Exigences d'Information Continue pour un Émetteur étranger III (Foreign Issuer Continuous Reporting Requirements)</vt:lpstr>
      <vt:lpstr>Les Coûts d'Introduction I (Going Public Costs)</vt:lpstr>
      <vt:lpstr>Les Coûts d'Introduction II (Going Public Costs)</vt:lpstr>
      <vt:lpstr>Les Coûts d'Introduction III (Going Public Costs)</vt:lpstr>
      <vt:lpstr>Les Coûts d'Introduction IV (Going Public Costs)</vt:lpstr>
      <vt:lpstr>Les Coûts d'Introduction V (Going Public Costs)</vt:lpstr>
      <vt:lpstr>Les Coûts d'Introduction VI (Going Public Costs)</vt:lpstr>
      <vt:lpstr>Les Coûts d'Introduction VII (Going Public Costs)</vt:lpstr>
      <vt:lpstr>Les Coûts d'Introduction VIII (Going Public Costs)</vt:lpstr>
      <vt:lpstr>Les Coûts d'Introduction IX (Going Public Costs)</vt:lpstr>
      <vt:lpstr>Le Processus d'Introduction I</vt:lpstr>
      <vt:lpstr>Le Processus d'Introduction II</vt:lpstr>
      <vt:lpstr>Présentation PowerPoint</vt:lpstr>
      <vt:lpstr>Présentation PowerPoint</vt:lpstr>
      <vt:lpstr>Présentation PowerPoint</vt:lpstr>
      <vt:lpstr>Le Processus d'Introduction IV</vt:lpstr>
    </vt:vector>
  </TitlesOfParts>
  <Company>PRIVE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F_Capital</dc:title>
  <dc:subject>Comment Financer votre Entreprise ?</dc:subject>
  <dc:creator>Marc Deschenaux</dc:creator>
  <cp:lastModifiedBy>Marc Deschenaux</cp:lastModifiedBy>
  <cp:revision>468</cp:revision>
  <cp:lastPrinted>2004-11-16T20:29:08Z</cp:lastPrinted>
  <dcterms:created xsi:type="dcterms:W3CDTF">2004-10-01T13:17:04Z</dcterms:created>
  <dcterms:modified xsi:type="dcterms:W3CDTF">2014-05-08T14:10:08Z</dcterms:modified>
</cp:coreProperties>
</file>